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57" r:id="rId5"/>
    <p:sldId id="260" r:id="rId6"/>
    <p:sldId id="261" r:id="rId7"/>
    <p:sldId id="263" r:id="rId8"/>
    <p:sldId id="262" r:id="rId9"/>
    <p:sldId id="264" r:id="rId10"/>
    <p:sldId id="265" r:id="rId11"/>
    <p:sldId id="266" r:id="rId12"/>
    <p:sldId id="267" r:id="rId13"/>
    <p:sldId id="268" r:id="rId14"/>
    <p:sldId id="269" r:id="rId1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4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301"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AEBCB6B-4C10-41E6-B140-FDC511B80FE1}"/>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7B839AD0-EC2D-4D37-9C2F-CDF3424F37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46B41FE7-3B90-4A07-9F0E-85B290DB2A4F}"/>
              </a:ext>
            </a:extLst>
          </p:cNvPr>
          <p:cNvSpPr>
            <a:spLocks noGrp="1"/>
          </p:cNvSpPr>
          <p:nvPr>
            <p:ph type="dt" sz="half" idx="10"/>
          </p:nvPr>
        </p:nvSpPr>
        <p:spPr/>
        <p:txBody>
          <a:bodyPr/>
          <a:lstStyle/>
          <a:p>
            <a:fld id="{919B64B5-A1BE-4BE0-A711-BCFFB105AC41}" type="datetimeFigureOut">
              <a:rPr lang="tr-TR" smtClean="0"/>
              <a:t>17.12.2023</a:t>
            </a:fld>
            <a:endParaRPr lang="tr-TR"/>
          </a:p>
        </p:txBody>
      </p:sp>
      <p:sp>
        <p:nvSpPr>
          <p:cNvPr id="5" name="Alt Bilgi Yer Tutucusu 4">
            <a:extLst>
              <a:ext uri="{FF2B5EF4-FFF2-40B4-BE49-F238E27FC236}">
                <a16:creationId xmlns:a16="http://schemas.microsoft.com/office/drawing/2014/main" id="{185B2736-9D49-4306-8FFF-C672FE92921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91F4E94-548E-4062-8DCD-CB6CA6B8D3CC}"/>
              </a:ext>
            </a:extLst>
          </p:cNvPr>
          <p:cNvSpPr>
            <a:spLocks noGrp="1"/>
          </p:cNvSpPr>
          <p:nvPr>
            <p:ph type="sldNum" sz="quarter" idx="12"/>
          </p:nvPr>
        </p:nvSpPr>
        <p:spPr/>
        <p:txBody>
          <a:bodyPr/>
          <a:lstStyle/>
          <a:p>
            <a:fld id="{CB54D8FD-5BBC-482E-BB4A-D9068CB3AB15}" type="slidenum">
              <a:rPr lang="tr-TR" smtClean="0"/>
              <a:t>‹#›</a:t>
            </a:fld>
            <a:endParaRPr lang="tr-TR"/>
          </a:p>
        </p:txBody>
      </p:sp>
    </p:spTree>
    <p:extLst>
      <p:ext uri="{BB962C8B-B14F-4D97-AF65-F5344CB8AC3E}">
        <p14:creationId xmlns:p14="http://schemas.microsoft.com/office/powerpoint/2010/main" val="933934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A8A5D21-6BD6-400A-A72D-9F64E0CF3DB9}"/>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771A9738-609A-4ED5-8602-BCFB7DD9F65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2468FCF-7C49-415B-85B4-66DC149DC22D}"/>
              </a:ext>
            </a:extLst>
          </p:cNvPr>
          <p:cNvSpPr>
            <a:spLocks noGrp="1"/>
          </p:cNvSpPr>
          <p:nvPr>
            <p:ph type="dt" sz="half" idx="10"/>
          </p:nvPr>
        </p:nvSpPr>
        <p:spPr/>
        <p:txBody>
          <a:bodyPr/>
          <a:lstStyle/>
          <a:p>
            <a:fld id="{919B64B5-A1BE-4BE0-A711-BCFFB105AC41}" type="datetimeFigureOut">
              <a:rPr lang="tr-TR" smtClean="0"/>
              <a:t>17.12.2023</a:t>
            </a:fld>
            <a:endParaRPr lang="tr-TR"/>
          </a:p>
        </p:txBody>
      </p:sp>
      <p:sp>
        <p:nvSpPr>
          <p:cNvPr id="5" name="Alt Bilgi Yer Tutucusu 4">
            <a:extLst>
              <a:ext uri="{FF2B5EF4-FFF2-40B4-BE49-F238E27FC236}">
                <a16:creationId xmlns:a16="http://schemas.microsoft.com/office/drawing/2014/main" id="{815BEF5A-57E4-44A7-8FB8-5A162EF255D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022164E-E26E-435C-B5BF-BB7D70D96C47}"/>
              </a:ext>
            </a:extLst>
          </p:cNvPr>
          <p:cNvSpPr>
            <a:spLocks noGrp="1"/>
          </p:cNvSpPr>
          <p:nvPr>
            <p:ph type="sldNum" sz="quarter" idx="12"/>
          </p:nvPr>
        </p:nvSpPr>
        <p:spPr/>
        <p:txBody>
          <a:bodyPr/>
          <a:lstStyle/>
          <a:p>
            <a:fld id="{CB54D8FD-5BBC-482E-BB4A-D9068CB3AB15}" type="slidenum">
              <a:rPr lang="tr-TR" smtClean="0"/>
              <a:t>‹#›</a:t>
            </a:fld>
            <a:endParaRPr lang="tr-TR"/>
          </a:p>
        </p:txBody>
      </p:sp>
    </p:spTree>
    <p:extLst>
      <p:ext uri="{BB962C8B-B14F-4D97-AF65-F5344CB8AC3E}">
        <p14:creationId xmlns:p14="http://schemas.microsoft.com/office/powerpoint/2010/main" val="4081992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D1431292-451E-4422-9286-17EA2CBED51B}"/>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6174288A-D777-4AC4-8805-229EEBA6B953}"/>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442D4B8-D6F8-4628-A5ED-AF848AE6F54F}"/>
              </a:ext>
            </a:extLst>
          </p:cNvPr>
          <p:cNvSpPr>
            <a:spLocks noGrp="1"/>
          </p:cNvSpPr>
          <p:nvPr>
            <p:ph type="dt" sz="half" idx="10"/>
          </p:nvPr>
        </p:nvSpPr>
        <p:spPr/>
        <p:txBody>
          <a:bodyPr/>
          <a:lstStyle/>
          <a:p>
            <a:fld id="{919B64B5-A1BE-4BE0-A711-BCFFB105AC41}" type="datetimeFigureOut">
              <a:rPr lang="tr-TR" smtClean="0"/>
              <a:t>17.12.2023</a:t>
            </a:fld>
            <a:endParaRPr lang="tr-TR"/>
          </a:p>
        </p:txBody>
      </p:sp>
      <p:sp>
        <p:nvSpPr>
          <p:cNvPr id="5" name="Alt Bilgi Yer Tutucusu 4">
            <a:extLst>
              <a:ext uri="{FF2B5EF4-FFF2-40B4-BE49-F238E27FC236}">
                <a16:creationId xmlns:a16="http://schemas.microsoft.com/office/drawing/2014/main" id="{86981B76-5091-4AE7-98E4-E531CD4472CB}"/>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51126FE-88E2-44D4-BAED-5A6ECF7DB5A4}"/>
              </a:ext>
            </a:extLst>
          </p:cNvPr>
          <p:cNvSpPr>
            <a:spLocks noGrp="1"/>
          </p:cNvSpPr>
          <p:nvPr>
            <p:ph type="sldNum" sz="quarter" idx="12"/>
          </p:nvPr>
        </p:nvSpPr>
        <p:spPr/>
        <p:txBody>
          <a:bodyPr/>
          <a:lstStyle/>
          <a:p>
            <a:fld id="{CB54D8FD-5BBC-482E-BB4A-D9068CB3AB15}" type="slidenum">
              <a:rPr lang="tr-TR" smtClean="0"/>
              <a:t>‹#›</a:t>
            </a:fld>
            <a:endParaRPr lang="tr-TR"/>
          </a:p>
        </p:txBody>
      </p:sp>
    </p:spTree>
    <p:extLst>
      <p:ext uri="{BB962C8B-B14F-4D97-AF65-F5344CB8AC3E}">
        <p14:creationId xmlns:p14="http://schemas.microsoft.com/office/powerpoint/2010/main" val="1271896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3E84DF-8AA6-4184-A7C5-CE1F2DDCA43E}"/>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B0324409-AA86-4CE4-BCCB-C54AB32F3834}"/>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F353F6E0-55F4-4CE8-94A1-C89E0D5B21C9}"/>
              </a:ext>
            </a:extLst>
          </p:cNvPr>
          <p:cNvSpPr>
            <a:spLocks noGrp="1"/>
          </p:cNvSpPr>
          <p:nvPr>
            <p:ph type="dt" sz="half" idx="10"/>
          </p:nvPr>
        </p:nvSpPr>
        <p:spPr/>
        <p:txBody>
          <a:bodyPr/>
          <a:lstStyle/>
          <a:p>
            <a:fld id="{919B64B5-A1BE-4BE0-A711-BCFFB105AC41}" type="datetimeFigureOut">
              <a:rPr lang="tr-TR" smtClean="0"/>
              <a:t>17.12.2023</a:t>
            </a:fld>
            <a:endParaRPr lang="tr-TR"/>
          </a:p>
        </p:txBody>
      </p:sp>
      <p:sp>
        <p:nvSpPr>
          <p:cNvPr id="5" name="Alt Bilgi Yer Tutucusu 4">
            <a:extLst>
              <a:ext uri="{FF2B5EF4-FFF2-40B4-BE49-F238E27FC236}">
                <a16:creationId xmlns:a16="http://schemas.microsoft.com/office/drawing/2014/main" id="{643B7D2C-B5FD-4E46-88A2-E53F97E73FCB}"/>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AF5EBF9-536F-40DD-9E7E-60E1F461CDAE}"/>
              </a:ext>
            </a:extLst>
          </p:cNvPr>
          <p:cNvSpPr>
            <a:spLocks noGrp="1"/>
          </p:cNvSpPr>
          <p:nvPr>
            <p:ph type="sldNum" sz="quarter" idx="12"/>
          </p:nvPr>
        </p:nvSpPr>
        <p:spPr/>
        <p:txBody>
          <a:bodyPr/>
          <a:lstStyle/>
          <a:p>
            <a:fld id="{CB54D8FD-5BBC-482E-BB4A-D9068CB3AB15}" type="slidenum">
              <a:rPr lang="tr-TR" smtClean="0"/>
              <a:t>‹#›</a:t>
            </a:fld>
            <a:endParaRPr lang="tr-TR"/>
          </a:p>
        </p:txBody>
      </p:sp>
    </p:spTree>
    <p:extLst>
      <p:ext uri="{BB962C8B-B14F-4D97-AF65-F5344CB8AC3E}">
        <p14:creationId xmlns:p14="http://schemas.microsoft.com/office/powerpoint/2010/main" val="2798754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49B707-091E-45D3-A073-7D3726216A62}"/>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270D876E-1C02-4884-AD92-FA0E0DECBA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E74FD509-66F7-4F7E-B029-5F0C0F4595FF}"/>
              </a:ext>
            </a:extLst>
          </p:cNvPr>
          <p:cNvSpPr>
            <a:spLocks noGrp="1"/>
          </p:cNvSpPr>
          <p:nvPr>
            <p:ph type="dt" sz="half" idx="10"/>
          </p:nvPr>
        </p:nvSpPr>
        <p:spPr/>
        <p:txBody>
          <a:bodyPr/>
          <a:lstStyle/>
          <a:p>
            <a:fld id="{919B64B5-A1BE-4BE0-A711-BCFFB105AC41}" type="datetimeFigureOut">
              <a:rPr lang="tr-TR" smtClean="0"/>
              <a:t>17.12.2023</a:t>
            </a:fld>
            <a:endParaRPr lang="tr-TR"/>
          </a:p>
        </p:txBody>
      </p:sp>
      <p:sp>
        <p:nvSpPr>
          <p:cNvPr id="5" name="Alt Bilgi Yer Tutucusu 4">
            <a:extLst>
              <a:ext uri="{FF2B5EF4-FFF2-40B4-BE49-F238E27FC236}">
                <a16:creationId xmlns:a16="http://schemas.microsoft.com/office/drawing/2014/main" id="{275B749A-C97D-4C9B-B442-C42E717543B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8FF1BEA-4C54-4035-BB4B-BD68C607F556}"/>
              </a:ext>
            </a:extLst>
          </p:cNvPr>
          <p:cNvSpPr>
            <a:spLocks noGrp="1"/>
          </p:cNvSpPr>
          <p:nvPr>
            <p:ph type="sldNum" sz="quarter" idx="12"/>
          </p:nvPr>
        </p:nvSpPr>
        <p:spPr/>
        <p:txBody>
          <a:bodyPr/>
          <a:lstStyle/>
          <a:p>
            <a:fld id="{CB54D8FD-5BBC-482E-BB4A-D9068CB3AB15}" type="slidenum">
              <a:rPr lang="tr-TR" smtClean="0"/>
              <a:t>‹#›</a:t>
            </a:fld>
            <a:endParaRPr lang="tr-TR"/>
          </a:p>
        </p:txBody>
      </p:sp>
    </p:spTree>
    <p:extLst>
      <p:ext uri="{BB962C8B-B14F-4D97-AF65-F5344CB8AC3E}">
        <p14:creationId xmlns:p14="http://schemas.microsoft.com/office/powerpoint/2010/main" val="348793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58DF0E-A73B-46EA-BB3D-AB155363831F}"/>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6D42438B-8550-4B67-A15A-7F4F94C0441C}"/>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F7A5FD8E-C442-4EF3-B04B-7ECE66F0838F}"/>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9210AB13-9680-476B-8440-86A5DEAF0FFE}"/>
              </a:ext>
            </a:extLst>
          </p:cNvPr>
          <p:cNvSpPr>
            <a:spLocks noGrp="1"/>
          </p:cNvSpPr>
          <p:nvPr>
            <p:ph type="dt" sz="half" idx="10"/>
          </p:nvPr>
        </p:nvSpPr>
        <p:spPr/>
        <p:txBody>
          <a:bodyPr/>
          <a:lstStyle/>
          <a:p>
            <a:fld id="{919B64B5-A1BE-4BE0-A711-BCFFB105AC41}" type="datetimeFigureOut">
              <a:rPr lang="tr-TR" smtClean="0"/>
              <a:t>17.12.2023</a:t>
            </a:fld>
            <a:endParaRPr lang="tr-TR"/>
          </a:p>
        </p:txBody>
      </p:sp>
      <p:sp>
        <p:nvSpPr>
          <p:cNvPr id="6" name="Alt Bilgi Yer Tutucusu 5">
            <a:extLst>
              <a:ext uri="{FF2B5EF4-FFF2-40B4-BE49-F238E27FC236}">
                <a16:creationId xmlns:a16="http://schemas.microsoft.com/office/drawing/2014/main" id="{5872380F-01D9-4A2A-8E5E-E87489614F1A}"/>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D66311E0-B134-4C99-9E4B-0FB9757037E3}"/>
              </a:ext>
            </a:extLst>
          </p:cNvPr>
          <p:cNvSpPr>
            <a:spLocks noGrp="1"/>
          </p:cNvSpPr>
          <p:nvPr>
            <p:ph type="sldNum" sz="quarter" idx="12"/>
          </p:nvPr>
        </p:nvSpPr>
        <p:spPr/>
        <p:txBody>
          <a:bodyPr/>
          <a:lstStyle/>
          <a:p>
            <a:fld id="{CB54D8FD-5BBC-482E-BB4A-D9068CB3AB15}" type="slidenum">
              <a:rPr lang="tr-TR" smtClean="0"/>
              <a:t>‹#›</a:t>
            </a:fld>
            <a:endParaRPr lang="tr-TR"/>
          </a:p>
        </p:txBody>
      </p:sp>
    </p:spTree>
    <p:extLst>
      <p:ext uri="{BB962C8B-B14F-4D97-AF65-F5344CB8AC3E}">
        <p14:creationId xmlns:p14="http://schemas.microsoft.com/office/powerpoint/2010/main" val="1977925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93FFA65-39E8-4D2E-92A6-2F590293EC50}"/>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42113C28-8222-4ED5-8234-AF88B1A7DB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C8A72D6A-7C20-4851-87E2-6A9442828EE0}"/>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A765DCB2-1D20-45E5-8244-CA571B95BF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4750EDC1-ABAF-41CC-BFA8-DEEDC9D223C2}"/>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6E8842F3-E3F4-4D31-A660-630D1123087D}"/>
              </a:ext>
            </a:extLst>
          </p:cNvPr>
          <p:cNvSpPr>
            <a:spLocks noGrp="1"/>
          </p:cNvSpPr>
          <p:nvPr>
            <p:ph type="dt" sz="half" idx="10"/>
          </p:nvPr>
        </p:nvSpPr>
        <p:spPr/>
        <p:txBody>
          <a:bodyPr/>
          <a:lstStyle/>
          <a:p>
            <a:fld id="{919B64B5-A1BE-4BE0-A711-BCFFB105AC41}" type="datetimeFigureOut">
              <a:rPr lang="tr-TR" smtClean="0"/>
              <a:t>17.12.2023</a:t>
            </a:fld>
            <a:endParaRPr lang="tr-TR"/>
          </a:p>
        </p:txBody>
      </p:sp>
      <p:sp>
        <p:nvSpPr>
          <p:cNvPr id="8" name="Alt Bilgi Yer Tutucusu 7">
            <a:extLst>
              <a:ext uri="{FF2B5EF4-FFF2-40B4-BE49-F238E27FC236}">
                <a16:creationId xmlns:a16="http://schemas.microsoft.com/office/drawing/2014/main" id="{794ACB7E-1372-4633-8660-3F1ACD95E839}"/>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EA3D5F50-3EFC-4CF5-850F-9D0D82B5B315}"/>
              </a:ext>
            </a:extLst>
          </p:cNvPr>
          <p:cNvSpPr>
            <a:spLocks noGrp="1"/>
          </p:cNvSpPr>
          <p:nvPr>
            <p:ph type="sldNum" sz="quarter" idx="12"/>
          </p:nvPr>
        </p:nvSpPr>
        <p:spPr/>
        <p:txBody>
          <a:bodyPr/>
          <a:lstStyle/>
          <a:p>
            <a:fld id="{CB54D8FD-5BBC-482E-BB4A-D9068CB3AB15}" type="slidenum">
              <a:rPr lang="tr-TR" smtClean="0"/>
              <a:t>‹#›</a:t>
            </a:fld>
            <a:endParaRPr lang="tr-TR"/>
          </a:p>
        </p:txBody>
      </p:sp>
    </p:spTree>
    <p:extLst>
      <p:ext uri="{BB962C8B-B14F-4D97-AF65-F5344CB8AC3E}">
        <p14:creationId xmlns:p14="http://schemas.microsoft.com/office/powerpoint/2010/main" val="2916091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277079C-0BD7-44CE-A050-3C8B712D31BC}"/>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B5D6CAEF-E739-4D98-ADAA-3D3B9CCF7D09}"/>
              </a:ext>
            </a:extLst>
          </p:cNvPr>
          <p:cNvSpPr>
            <a:spLocks noGrp="1"/>
          </p:cNvSpPr>
          <p:nvPr>
            <p:ph type="dt" sz="half" idx="10"/>
          </p:nvPr>
        </p:nvSpPr>
        <p:spPr/>
        <p:txBody>
          <a:bodyPr/>
          <a:lstStyle/>
          <a:p>
            <a:fld id="{919B64B5-A1BE-4BE0-A711-BCFFB105AC41}" type="datetimeFigureOut">
              <a:rPr lang="tr-TR" smtClean="0"/>
              <a:t>17.12.2023</a:t>
            </a:fld>
            <a:endParaRPr lang="tr-TR"/>
          </a:p>
        </p:txBody>
      </p:sp>
      <p:sp>
        <p:nvSpPr>
          <p:cNvPr id="4" name="Alt Bilgi Yer Tutucusu 3">
            <a:extLst>
              <a:ext uri="{FF2B5EF4-FFF2-40B4-BE49-F238E27FC236}">
                <a16:creationId xmlns:a16="http://schemas.microsoft.com/office/drawing/2014/main" id="{D2A0D0C8-4314-4E17-8001-C12D05D701F6}"/>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D5909A2A-348F-4E07-BAAB-DF9816CDC31D}"/>
              </a:ext>
            </a:extLst>
          </p:cNvPr>
          <p:cNvSpPr>
            <a:spLocks noGrp="1"/>
          </p:cNvSpPr>
          <p:nvPr>
            <p:ph type="sldNum" sz="quarter" idx="12"/>
          </p:nvPr>
        </p:nvSpPr>
        <p:spPr/>
        <p:txBody>
          <a:bodyPr/>
          <a:lstStyle/>
          <a:p>
            <a:fld id="{CB54D8FD-5BBC-482E-BB4A-D9068CB3AB15}" type="slidenum">
              <a:rPr lang="tr-TR" smtClean="0"/>
              <a:t>‹#›</a:t>
            </a:fld>
            <a:endParaRPr lang="tr-TR"/>
          </a:p>
        </p:txBody>
      </p:sp>
    </p:spTree>
    <p:extLst>
      <p:ext uri="{BB962C8B-B14F-4D97-AF65-F5344CB8AC3E}">
        <p14:creationId xmlns:p14="http://schemas.microsoft.com/office/powerpoint/2010/main" val="363118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86493526-5B22-45C4-B858-B1BB74772A2C}"/>
              </a:ext>
            </a:extLst>
          </p:cNvPr>
          <p:cNvSpPr>
            <a:spLocks noGrp="1"/>
          </p:cNvSpPr>
          <p:nvPr>
            <p:ph type="dt" sz="half" idx="10"/>
          </p:nvPr>
        </p:nvSpPr>
        <p:spPr/>
        <p:txBody>
          <a:bodyPr/>
          <a:lstStyle/>
          <a:p>
            <a:fld id="{919B64B5-A1BE-4BE0-A711-BCFFB105AC41}" type="datetimeFigureOut">
              <a:rPr lang="tr-TR" smtClean="0"/>
              <a:t>17.12.2023</a:t>
            </a:fld>
            <a:endParaRPr lang="tr-TR"/>
          </a:p>
        </p:txBody>
      </p:sp>
      <p:sp>
        <p:nvSpPr>
          <p:cNvPr id="3" name="Alt Bilgi Yer Tutucusu 2">
            <a:extLst>
              <a:ext uri="{FF2B5EF4-FFF2-40B4-BE49-F238E27FC236}">
                <a16:creationId xmlns:a16="http://schemas.microsoft.com/office/drawing/2014/main" id="{B8DAD128-3F20-4955-B90F-62862C334A99}"/>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8B7A4576-6312-4C2B-9DE2-6278527DA6AB}"/>
              </a:ext>
            </a:extLst>
          </p:cNvPr>
          <p:cNvSpPr>
            <a:spLocks noGrp="1"/>
          </p:cNvSpPr>
          <p:nvPr>
            <p:ph type="sldNum" sz="quarter" idx="12"/>
          </p:nvPr>
        </p:nvSpPr>
        <p:spPr/>
        <p:txBody>
          <a:bodyPr/>
          <a:lstStyle/>
          <a:p>
            <a:fld id="{CB54D8FD-5BBC-482E-BB4A-D9068CB3AB15}" type="slidenum">
              <a:rPr lang="tr-TR" smtClean="0"/>
              <a:t>‹#›</a:t>
            </a:fld>
            <a:endParaRPr lang="tr-TR"/>
          </a:p>
        </p:txBody>
      </p:sp>
    </p:spTree>
    <p:extLst>
      <p:ext uri="{BB962C8B-B14F-4D97-AF65-F5344CB8AC3E}">
        <p14:creationId xmlns:p14="http://schemas.microsoft.com/office/powerpoint/2010/main" val="3601865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77A464-C092-4E19-B515-0A9E2712E7CA}"/>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596E6AD6-F6D2-4611-93AB-203524F335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EA1B69AC-A709-44EE-B387-E740B4C3BD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231EE88C-D9D9-41B8-92A7-BBE039DAEC60}"/>
              </a:ext>
            </a:extLst>
          </p:cNvPr>
          <p:cNvSpPr>
            <a:spLocks noGrp="1"/>
          </p:cNvSpPr>
          <p:nvPr>
            <p:ph type="dt" sz="half" idx="10"/>
          </p:nvPr>
        </p:nvSpPr>
        <p:spPr/>
        <p:txBody>
          <a:bodyPr/>
          <a:lstStyle/>
          <a:p>
            <a:fld id="{919B64B5-A1BE-4BE0-A711-BCFFB105AC41}" type="datetimeFigureOut">
              <a:rPr lang="tr-TR" smtClean="0"/>
              <a:t>17.12.2023</a:t>
            </a:fld>
            <a:endParaRPr lang="tr-TR"/>
          </a:p>
        </p:txBody>
      </p:sp>
      <p:sp>
        <p:nvSpPr>
          <p:cNvPr id="6" name="Alt Bilgi Yer Tutucusu 5">
            <a:extLst>
              <a:ext uri="{FF2B5EF4-FFF2-40B4-BE49-F238E27FC236}">
                <a16:creationId xmlns:a16="http://schemas.microsoft.com/office/drawing/2014/main" id="{A1A1D59D-0C37-4368-8008-6BE82BDE9747}"/>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49DDF751-B461-430B-89E4-448A617CF49F}"/>
              </a:ext>
            </a:extLst>
          </p:cNvPr>
          <p:cNvSpPr>
            <a:spLocks noGrp="1"/>
          </p:cNvSpPr>
          <p:nvPr>
            <p:ph type="sldNum" sz="quarter" idx="12"/>
          </p:nvPr>
        </p:nvSpPr>
        <p:spPr/>
        <p:txBody>
          <a:bodyPr/>
          <a:lstStyle/>
          <a:p>
            <a:fld id="{CB54D8FD-5BBC-482E-BB4A-D9068CB3AB15}" type="slidenum">
              <a:rPr lang="tr-TR" smtClean="0"/>
              <a:t>‹#›</a:t>
            </a:fld>
            <a:endParaRPr lang="tr-TR"/>
          </a:p>
        </p:txBody>
      </p:sp>
    </p:spTree>
    <p:extLst>
      <p:ext uri="{BB962C8B-B14F-4D97-AF65-F5344CB8AC3E}">
        <p14:creationId xmlns:p14="http://schemas.microsoft.com/office/powerpoint/2010/main" val="720069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ADCD0DC-A822-4174-9E32-5B83C32EAB12}"/>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8F53AB4C-386C-4D4F-9646-3BDAD836C5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29205261-2A3C-4419-BA03-7616CCBAEC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2DCB0C30-E2F7-486A-B869-3B0272F258D2}"/>
              </a:ext>
            </a:extLst>
          </p:cNvPr>
          <p:cNvSpPr>
            <a:spLocks noGrp="1"/>
          </p:cNvSpPr>
          <p:nvPr>
            <p:ph type="dt" sz="half" idx="10"/>
          </p:nvPr>
        </p:nvSpPr>
        <p:spPr/>
        <p:txBody>
          <a:bodyPr/>
          <a:lstStyle/>
          <a:p>
            <a:fld id="{919B64B5-A1BE-4BE0-A711-BCFFB105AC41}" type="datetimeFigureOut">
              <a:rPr lang="tr-TR" smtClean="0"/>
              <a:t>17.12.2023</a:t>
            </a:fld>
            <a:endParaRPr lang="tr-TR"/>
          </a:p>
        </p:txBody>
      </p:sp>
      <p:sp>
        <p:nvSpPr>
          <p:cNvPr id="6" name="Alt Bilgi Yer Tutucusu 5">
            <a:extLst>
              <a:ext uri="{FF2B5EF4-FFF2-40B4-BE49-F238E27FC236}">
                <a16:creationId xmlns:a16="http://schemas.microsoft.com/office/drawing/2014/main" id="{B94DA108-4DB7-4D61-9A09-CC0C5807B5F9}"/>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F48C91CF-09D0-4BE7-B02C-3E4FDE6F41B4}"/>
              </a:ext>
            </a:extLst>
          </p:cNvPr>
          <p:cNvSpPr>
            <a:spLocks noGrp="1"/>
          </p:cNvSpPr>
          <p:nvPr>
            <p:ph type="sldNum" sz="quarter" idx="12"/>
          </p:nvPr>
        </p:nvSpPr>
        <p:spPr/>
        <p:txBody>
          <a:bodyPr/>
          <a:lstStyle/>
          <a:p>
            <a:fld id="{CB54D8FD-5BBC-482E-BB4A-D9068CB3AB15}" type="slidenum">
              <a:rPr lang="tr-TR" smtClean="0"/>
              <a:t>‹#›</a:t>
            </a:fld>
            <a:endParaRPr lang="tr-TR"/>
          </a:p>
        </p:txBody>
      </p:sp>
    </p:spTree>
    <p:extLst>
      <p:ext uri="{BB962C8B-B14F-4D97-AF65-F5344CB8AC3E}">
        <p14:creationId xmlns:p14="http://schemas.microsoft.com/office/powerpoint/2010/main" val="168563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A2446"/>
        </a:solidFill>
        <a:effectLst/>
      </p:bgPr>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6CE5DFF4-DBBF-457D-A817-4C651A0546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08DD67CA-22FA-47F5-8664-308BDD3D0F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06FA5CDB-8DF7-4BAB-9CBA-FA94EA3F04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9B64B5-A1BE-4BE0-A711-BCFFB105AC41}" type="datetimeFigureOut">
              <a:rPr lang="tr-TR" smtClean="0"/>
              <a:t>17.12.2023</a:t>
            </a:fld>
            <a:endParaRPr lang="tr-TR"/>
          </a:p>
        </p:txBody>
      </p:sp>
      <p:sp>
        <p:nvSpPr>
          <p:cNvPr id="5" name="Alt Bilgi Yer Tutucusu 4">
            <a:extLst>
              <a:ext uri="{FF2B5EF4-FFF2-40B4-BE49-F238E27FC236}">
                <a16:creationId xmlns:a16="http://schemas.microsoft.com/office/drawing/2014/main" id="{393E20B4-8BCA-49FF-B596-1D08A16EE4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98FFE97E-5B26-46F5-86E5-529FD864EA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54D8FD-5BBC-482E-BB4A-D9068CB3AB15}" type="slidenum">
              <a:rPr lang="tr-TR" smtClean="0"/>
              <a:t>‹#›</a:t>
            </a:fld>
            <a:endParaRPr lang="tr-TR"/>
          </a:p>
        </p:txBody>
      </p:sp>
    </p:spTree>
    <p:extLst>
      <p:ext uri="{BB962C8B-B14F-4D97-AF65-F5344CB8AC3E}">
        <p14:creationId xmlns:p14="http://schemas.microsoft.com/office/powerpoint/2010/main" val="13182211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17/06/relationships/model3d" Target="../media/model3d2.glb"/></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4.jp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4.jpg"/><Relationship Id="rId4" Type="http://schemas.openxmlformats.org/officeDocument/2006/relationships/image" Target="../media/image33.jpg"/></Relationships>
</file>

<file path=ppt/slides/_rels/slide12.xml.rels><?xml version="1.0" encoding="UTF-8" standalone="yes"?>
<Relationships xmlns="http://schemas.openxmlformats.org/package/2006/relationships"><Relationship Id="rId8" Type="http://schemas.openxmlformats.org/officeDocument/2006/relationships/image" Target="../media/image40.webp"/><Relationship Id="rId3" Type="http://schemas.openxmlformats.org/officeDocument/2006/relationships/image" Target="../media/image37.png"/><Relationship Id="rId7" Type="http://schemas.openxmlformats.org/officeDocument/2006/relationships/image" Target="../media/image39.jp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38.jpg"/><Relationship Id="rId11" Type="http://schemas.openxmlformats.org/officeDocument/2006/relationships/image" Target="../media/image43.jpeg"/><Relationship Id="rId5" Type="http://schemas.openxmlformats.org/officeDocument/2006/relationships/image" Target="../media/image36.jpg"/><Relationship Id="rId10" Type="http://schemas.openxmlformats.org/officeDocument/2006/relationships/image" Target="../media/image42.jpg"/><Relationship Id="rId4" Type="http://schemas.openxmlformats.org/officeDocument/2006/relationships/image" Target="../media/image34.jpg"/><Relationship Id="rId9" Type="http://schemas.openxmlformats.org/officeDocument/2006/relationships/image" Target="../media/image41.jpg"/></Relationships>
</file>

<file path=ppt/slides/_rels/slide13.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44.png"/><Relationship Id="rId7" Type="http://schemas.openxmlformats.org/officeDocument/2006/relationships/image" Target="../media/image40.webp"/><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jpg"/><Relationship Id="rId10" Type="http://schemas.openxmlformats.org/officeDocument/2006/relationships/image" Target="../media/image43.jpeg"/><Relationship Id="rId4" Type="http://schemas.openxmlformats.org/officeDocument/2006/relationships/image" Target="../media/image36.jpg"/><Relationship Id="rId9" Type="http://schemas.openxmlformats.org/officeDocument/2006/relationships/image" Target="../media/image42.jpg"/></Relationships>
</file>

<file path=ppt/slides/_rels/slide14.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image" Target="../media/image39.jpg"/><Relationship Id="rId7" Type="http://schemas.openxmlformats.org/officeDocument/2006/relationships/image" Target="../media/image43.jpeg"/><Relationship Id="rId2" Type="http://schemas.openxmlformats.org/officeDocument/2006/relationships/image" Target="../media/image38.jpg"/><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webp"/><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microsoft.com/office/2017/06/relationships/model3d" Target="../media/model3d2.glb"/><Relationship Id="rId3" Type="http://schemas.openxmlformats.org/officeDocument/2006/relationships/image" Target="../media/image3.png"/><Relationship Id="rId7" Type="http://schemas.openxmlformats.org/officeDocument/2006/relationships/image" Target="../media/image5.png"/><Relationship Id="rId2" Type="http://schemas.microsoft.com/office/2017/06/relationships/model3d" Target="../media/model3d1.glb"/><Relationship Id="rId1" Type="http://schemas.openxmlformats.org/officeDocument/2006/relationships/slideLayout" Target="../slideLayouts/slideLayout2.xml"/><Relationship Id="rId6" Type="http://schemas.microsoft.com/office/2017/06/relationships/model3d" Target="../media/model3d4.glb"/><Relationship Id="rId5" Type="http://schemas.openxmlformats.org/officeDocument/2006/relationships/image" Target="../media/image4.png"/><Relationship Id="rId4" Type="http://schemas.microsoft.com/office/2017/06/relationships/model3d" Target="../media/model3d3.glb"/><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microsoft.com/office/2017/06/relationships/model3d" Target="../media/model3d2.glb"/><Relationship Id="rId3" Type="http://schemas.openxmlformats.org/officeDocument/2006/relationships/image" Target="../media/image7.png"/><Relationship Id="rId7" Type="http://schemas.openxmlformats.org/officeDocument/2006/relationships/image" Target="../media/image5.png"/><Relationship Id="rId2" Type="http://schemas.microsoft.com/office/2017/06/relationships/model3d" Target="../media/model3d1.glb"/><Relationship Id="rId1" Type="http://schemas.openxmlformats.org/officeDocument/2006/relationships/slideLayout" Target="../slideLayouts/slideLayout2.xml"/><Relationship Id="rId6" Type="http://schemas.microsoft.com/office/2017/06/relationships/model3d" Target="../media/model3d4.glb"/><Relationship Id="rId5" Type="http://schemas.openxmlformats.org/officeDocument/2006/relationships/image" Target="../media/image4.png"/><Relationship Id="rId4" Type="http://schemas.microsoft.com/office/2017/06/relationships/model3d" Target="../media/model3d3.glb"/><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microsoft.com/office/2017/06/relationships/model3d" Target="../media/model3d4.glb"/><Relationship Id="rId3" Type="http://schemas.openxmlformats.org/officeDocument/2006/relationships/image" Target="../media/image9.png"/><Relationship Id="rId7"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1.xml"/><Relationship Id="rId6" Type="http://schemas.microsoft.com/office/2017/06/relationships/model3d" Target="../media/model3d3.glb"/><Relationship Id="rId5" Type="http://schemas.openxmlformats.org/officeDocument/2006/relationships/image" Target="../media/image10.png"/><Relationship Id="rId4" Type="http://schemas.microsoft.com/office/2017/06/relationships/model3d" Target="../media/model3d2.glb"/><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microsoft.com/office/2017/06/relationships/model3d" Target="../media/model3d4.glb"/><Relationship Id="rId3" Type="http://schemas.openxmlformats.org/officeDocument/2006/relationships/image" Target="../media/image13.png"/><Relationship Id="rId7" Type="http://schemas.openxmlformats.org/officeDocument/2006/relationships/image" Target="../media/image15.png"/><Relationship Id="rId2" Type="http://schemas.microsoft.com/office/2017/06/relationships/model3d" Target="../media/model3d1.glb"/><Relationship Id="rId1" Type="http://schemas.openxmlformats.org/officeDocument/2006/relationships/slideLayout" Target="../slideLayouts/slideLayout2.xml"/><Relationship Id="rId6" Type="http://schemas.microsoft.com/office/2017/06/relationships/model3d" Target="../media/model3d3.glb"/><Relationship Id="rId5" Type="http://schemas.openxmlformats.org/officeDocument/2006/relationships/image" Target="../media/image14.png"/><Relationship Id="rId10" Type="http://schemas.openxmlformats.org/officeDocument/2006/relationships/image" Target="../media/image17.jpg"/><Relationship Id="rId4" Type="http://schemas.microsoft.com/office/2017/06/relationships/model3d" Target="../media/model3d2.glb"/><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17/06/relationships/model3d" Target="../media/model3d1.glb"/><Relationship Id="rId7" Type="http://schemas.openxmlformats.org/officeDocument/2006/relationships/image" Target="../media/image21.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17.jpg"/><Relationship Id="rId3" Type="http://schemas.openxmlformats.org/officeDocument/2006/relationships/image" Target="../media/image23.png"/><Relationship Id="rId7" Type="http://schemas.openxmlformats.org/officeDocument/2006/relationships/image" Target="../media/image26.png"/><Relationship Id="rId12" Type="http://schemas.openxmlformats.org/officeDocument/2006/relationships/image" Target="../media/image22.png"/><Relationship Id="rId2" Type="http://schemas.microsoft.com/office/2017/06/relationships/model3d" Target="../media/model3d1.glb"/><Relationship Id="rId1" Type="http://schemas.openxmlformats.org/officeDocument/2006/relationships/slideLayout" Target="../slideLayouts/slideLayout2.xml"/><Relationship Id="rId6" Type="http://schemas.microsoft.com/office/2017/06/relationships/model3d" Target="../media/model3d5.glb"/><Relationship Id="rId11" Type="http://schemas.openxmlformats.org/officeDocument/2006/relationships/image" Target="../media/image21.png"/><Relationship Id="rId5" Type="http://schemas.openxmlformats.org/officeDocument/2006/relationships/image" Target="../media/image25.svg"/><Relationship Id="rId10" Type="http://schemas.openxmlformats.org/officeDocument/2006/relationships/image" Target="../media/image20.png"/><Relationship Id="rId4" Type="http://schemas.openxmlformats.org/officeDocument/2006/relationships/image" Target="../media/image2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9.png"/><Relationship Id="rId3" Type="http://schemas.openxmlformats.org/officeDocument/2006/relationships/image" Target="../media/image25.svg"/><Relationship Id="rId7" Type="http://schemas.openxmlformats.org/officeDocument/2006/relationships/image" Target="../media/image26.png"/><Relationship Id="rId12"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 Id="rId6" Type="http://schemas.microsoft.com/office/2017/06/relationships/model3d" Target="../media/model3d5.glb"/><Relationship Id="rId11" Type="http://schemas.openxmlformats.org/officeDocument/2006/relationships/image" Target="../media/image21.png"/><Relationship Id="rId5" Type="http://schemas.openxmlformats.org/officeDocument/2006/relationships/image" Target="../media/image28.png"/><Relationship Id="rId10" Type="http://schemas.openxmlformats.org/officeDocument/2006/relationships/image" Target="../media/image20.png"/><Relationship Id="rId4" Type="http://schemas.microsoft.com/office/2017/06/relationships/model3d" Target="../media/model3d1.glb"/><Relationship Id="rId9" Type="http://schemas.openxmlformats.org/officeDocument/2006/relationships/image" Target="../media/image19.png"/><Relationship Id="rId1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5.svg"/><Relationship Id="rId7"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2.xml"/><Relationship Id="rId6" Type="http://schemas.microsoft.com/office/2017/06/relationships/model3d" Target="../media/model3d5.glb"/><Relationship Id="rId11" Type="http://schemas.openxmlformats.org/officeDocument/2006/relationships/image" Target="../media/image33.jpg"/><Relationship Id="rId5" Type="http://schemas.openxmlformats.org/officeDocument/2006/relationships/image" Target="../media/image31.png"/><Relationship Id="rId10" Type="http://schemas.openxmlformats.org/officeDocument/2006/relationships/image" Target="../media/image30.png"/><Relationship Id="rId4" Type="http://schemas.microsoft.com/office/2017/06/relationships/model3d" Target="../media/model3d1.glb"/><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0C3C7E6-0C47-48F9-8D4E-4F7A13FDE058}"/>
              </a:ext>
            </a:extLst>
          </p:cNvPr>
          <p:cNvSpPr>
            <a:spLocks noGrp="1"/>
          </p:cNvSpPr>
          <p:nvPr>
            <p:ph type="ctrTitle"/>
          </p:nvPr>
        </p:nvSpPr>
        <p:spPr/>
        <p:txBody>
          <a:bodyPr/>
          <a:lstStyle/>
          <a:p>
            <a:r>
              <a:rPr lang="tr-TR" dirty="0">
                <a:solidFill>
                  <a:schemeClr val="bg1"/>
                </a:solidFill>
                <a:latin typeface="Times New Roman" panose="02020603050405020304" pitchFamily="18" charset="0"/>
                <a:cs typeface="Times New Roman" panose="02020603050405020304" pitchFamily="18" charset="0"/>
              </a:rPr>
              <a:t>8 Nedenle Linux </a:t>
            </a:r>
            <a:r>
              <a:rPr lang="tr-TR" dirty="0" err="1">
                <a:solidFill>
                  <a:schemeClr val="bg1"/>
                </a:solidFill>
                <a:latin typeface="Times New Roman" panose="02020603050405020304" pitchFamily="18" charset="0"/>
                <a:cs typeface="Times New Roman" panose="02020603050405020304" pitchFamily="18" charset="0"/>
              </a:rPr>
              <a:t>Windowsdan</a:t>
            </a:r>
            <a:r>
              <a:rPr lang="tr-TR" dirty="0">
                <a:solidFill>
                  <a:schemeClr val="bg1"/>
                </a:solidFill>
                <a:latin typeface="Times New Roman" panose="02020603050405020304" pitchFamily="18" charset="0"/>
                <a:cs typeface="Times New Roman" panose="02020603050405020304" pitchFamily="18" charset="0"/>
              </a:rPr>
              <a:t> Daha İyi</a:t>
            </a:r>
          </a:p>
        </p:txBody>
      </p:sp>
      <p:sp>
        <p:nvSpPr>
          <p:cNvPr id="3" name="Alt Başlık 2">
            <a:extLst>
              <a:ext uri="{FF2B5EF4-FFF2-40B4-BE49-F238E27FC236}">
                <a16:creationId xmlns:a16="http://schemas.microsoft.com/office/drawing/2014/main" id="{96DDA272-75FB-4EB1-BB8B-E30C74A085EF}"/>
              </a:ext>
            </a:extLst>
          </p:cNvPr>
          <p:cNvSpPr>
            <a:spLocks noGrp="1"/>
          </p:cNvSpPr>
          <p:nvPr>
            <p:ph type="subTitle" idx="1"/>
          </p:nvPr>
        </p:nvSpPr>
        <p:spPr>
          <a:xfrm>
            <a:off x="1357786" y="4429919"/>
            <a:ext cx="9144000" cy="1655762"/>
          </a:xfrm>
        </p:spPr>
        <p:txBody>
          <a:bodyPr>
            <a:noAutofit/>
          </a:bodyPr>
          <a:lstStyle/>
          <a:p>
            <a:r>
              <a:rPr lang="tr-TR" sz="9600" dirty="0">
                <a:solidFill>
                  <a:schemeClr val="bg1"/>
                </a:solidFill>
              </a:rPr>
              <a:t>&gt;&gt;&gt;&gt;&gt;&gt;&gt;&gt;</a:t>
            </a:r>
          </a:p>
        </p:txBody>
      </p:sp>
      <mc:AlternateContent xmlns:mc="http://schemas.openxmlformats.org/markup-compatibility/2006">
        <mc:Choice xmlns:am3d="http://schemas.microsoft.com/office/drawing/2017/model3d" Requires="am3d">
          <p:graphicFrame>
            <p:nvGraphicFramePr>
              <p:cNvPr id="4" name="3B Model 3">
                <a:extLst>
                  <a:ext uri="{FF2B5EF4-FFF2-40B4-BE49-F238E27FC236}">
                    <a16:creationId xmlns:a16="http://schemas.microsoft.com/office/drawing/2014/main" id="{B70D18A0-C059-4358-BFCE-A383F1F1CFC2}"/>
                  </a:ext>
                </a:extLst>
              </p:cNvPr>
              <p:cNvGraphicFramePr>
                <a:graphicFrameLocks noChangeAspect="1"/>
              </p:cNvGraphicFramePr>
              <p:nvPr>
                <p:extLst>
                  <p:ext uri="{D42A27DB-BD31-4B8C-83A1-F6EECF244321}">
                    <p14:modId xmlns:p14="http://schemas.microsoft.com/office/powerpoint/2010/main" val="2159887064"/>
                  </p:ext>
                </p:extLst>
              </p:nvPr>
            </p:nvGraphicFramePr>
            <p:xfrm>
              <a:off x="0" y="3193324"/>
              <a:ext cx="3006335" cy="4128952"/>
            </p:xfrm>
            <a:graphic>
              <a:graphicData uri="http://schemas.microsoft.com/office/drawing/2017/model3d">
                <am3d:model3d r:embed="rId2">
                  <am3d:spPr>
                    <a:xfrm>
                      <a:off x="0" y="0"/>
                      <a:ext cx="3006335" cy="4128952"/>
                    </a:xfrm>
                    <a:prstGeom prst="rect">
                      <a:avLst/>
                    </a:prstGeom>
                  </am3d:spPr>
                  <am3d:camera>
                    <am3d:pos x="0" y="0" z="63536210"/>
                    <am3d:up dx="0" dy="36000000" dz="0"/>
                    <am3d:lookAt x="0" y="0" z="0"/>
                    <am3d:perspective fov="2700000"/>
                  </am3d:camera>
                  <am3d:trans>
                    <am3d:meterPerModelUnit n="10666" d="1000000"/>
                    <am3d:preTrans dx="-10711" dy="-17737504" dz="3535889"/>
                    <am3d:scale>
                      <am3d:sx n="1000000" d="1000000"/>
                      <am3d:sy n="1000000" d="1000000"/>
                      <am3d:sz n="1000000" d="1000000"/>
                    </am3d:scale>
                    <am3d:rot ax="431568" ay="267316" az="33692"/>
                    <am3d:postTrans dx="0" dy="0" dz="0"/>
                  </am3d:trans>
                  <am3d:raster rName="Office3DRenderer" rVer="16.0.8326">
                    <am3d:blip r:embed="rId3"/>
                  </am3d:raster>
                  <am3d:objViewport viewportSz="53276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B Model 3">
                <a:extLst>
                  <a:ext uri="{FF2B5EF4-FFF2-40B4-BE49-F238E27FC236}">
                    <a16:creationId xmlns:a16="http://schemas.microsoft.com/office/drawing/2014/main" id="{B70D18A0-C059-4358-BFCE-A383F1F1CFC2}"/>
                  </a:ext>
                </a:extLst>
              </p:cNvPr>
              <p:cNvPicPr>
                <a:picLocks noGrp="1" noRot="1" noChangeAspect="1" noMove="1" noResize="1" noEditPoints="1" noAdjustHandles="1" noChangeArrowheads="1" noChangeShapeType="1" noCrop="1"/>
              </p:cNvPicPr>
              <p:nvPr/>
            </p:nvPicPr>
            <p:blipFill>
              <a:blip r:embed="rId3"/>
              <a:stretch>
                <a:fillRect/>
              </a:stretch>
            </p:blipFill>
            <p:spPr>
              <a:xfrm>
                <a:off x="0" y="3193324"/>
                <a:ext cx="3006335" cy="412895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B Model 10">
                <a:extLst>
                  <a:ext uri="{FF2B5EF4-FFF2-40B4-BE49-F238E27FC236}">
                    <a16:creationId xmlns:a16="http://schemas.microsoft.com/office/drawing/2014/main" id="{76F6D20A-CB77-4AB3-9248-B5E87E8DE2C8}"/>
                  </a:ext>
                </a:extLst>
              </p:cNvPr>
              <p:cNvGraphicFramePr>
                <a:graphicFrameLocks noChangeAspect="1"/>
              </p:cNvGraphicFramePr>
              <p:nvPr>
                <p:extLst>
                  <p:ext uri="{D42A27DB-BD31-4B8C-83A1-F6EECF244321}">
                    <p14:modId xmlns:p14="http://schemas.microsoft.com/office/powerpoint/2010/main" val="374939406"/>
                  </p:ext>
                </p:extLst>
              </p:nvPr>
            </p:nvGraphicFramePr>
            <p:xfrm>
              <a:off x="9066139" y="3982572"/>
              <a:ext cx="2871293" cy="2987188"/>
            </p:xfrm>
            <a:graphic>
              <a:graphicData uri="http://schemas.microsoft.com/office/drawing/2017/model3d">
                <am3d:model3d r:embed="rId4">
                  <am3d:spPr>
                    <a:xfrm>
                      <a:off x="0" y="0"/>
                      <a:ext cx="2871293" cy="2987188"/>
                    </a:xfrm>
                    <a:prstGeom prst="rect">
                      <a:avLst/>
                    </a:prstGeom>
                  </am3d:spPr>
                  <am3d:camera>
                    <am3d:pos x="0" y="0" z="65877207"/>
                    <am3d:up dx="0" dy="36000000" dz="0"/>
                    <am3d:lookAt x="0" y="0" z="0"/>
                    <am3d:perspective fov="2700000"/>
                  </am3d:camera>
                  <am3d:trans>
                    <am3d:meterPerModelUnit n="238088" d="1000000"/>
                    <am3d:preTrans dx="-3601824" dy="-4298245" dz="-690951"/>
                    <am3d:scale>
                      <am3d:sx n="1000000" d="1000000"/>
                      <am3d:sy n="1000000" d="1000000"/>
                      <am3d:sz n="1000000" d="1000000"/>
                    </am3d:scale>
                    <am3d:rot ax="10201160" ay="5167670" az="10202572"/>
                    <am3d:postTrans dx="0" dy="0" dz="0"/>
                  </am3d:trans>
                  <am3d:raster rName="Office3DRenderer" rVer="16.0.8326">
                    <am3d:blip r:embed="rId5"/>
                  </am3d:raster>
                  <am3d:objViewport viewportSz="42701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B Model 10">
                <a:extLst>
                  <a:ext uri="{FF2B5EF4-FFF2-40B4-BE49-F238E27FC236}">
                    <a16:creationId xmlns:a16="http://schemas.microsoft.com/office/drawing/2014/main" id="{76F6D20A-CB77-4AB3-9248-B5E87E8DE2C8}"/>
                  </a:ext>
                </a:extLst>
              </p:cNvPr>
              <p:cNvPicPr>
                <a:picLocks noGrp="1" noRot="1" noChangeAspect="1" noMove="1" noResize="1" noEditPoints="1" noAdjustHandles="1" noChangeArrowheads="1" noChangeShapeType="1" noCrop="1"/>
              </p:cNvPicPr>
              <p:nvPr/>
            </p:nvPicPr>
            <p:blipFill>
              <a:blip r:embed="rId5"/>
              <a:stretch>
                <a:fillRect/>
              </a:stretch>
            </p:blipFill>
            <p:spPr>
              <a:xfrm>
                <a:off x="9066139" y="3982572"/>
                <a:ext cx="2871293" cy="2987188"/>
              </a:xfrm>
              <a:prstGeom prst="rect">
                <a:avLst/>
              </a:prstGeom>
            </p:spPr>
          </p:pic>
        </mc:Fallback>
      </mc:AlternateContent>
    </p:spTree>
    <p:extLst>
      <p:ext uri="{BB962C8B-B14F-4D97-AF65-F5344CB8AC3E}">
        <p14:creationId xmlns:p14="http://schemas.microsoft.com/office/powerpoint/2010/main" val="1437622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09262E-AB8E-47E0-AF5E-0D0DD74FF6A8}"/>
              </a:ext>
            </a:extLst>
          </p:cNvPr>
          <p:cNvSpPr>
            <a:spLocks noGrp="1"/>
          </p:cNvSpPr>
          <p:nvPr>
            <p:ph type="title"/>
          </p:nvPr>
        </p:nvSpPr>
        <p:spPr>
          <a:xfrm>
            <a:off x="2725420" y="273685"/>
            <a:ext cx="6741160" cy="1325563"/>
          </a:xfrm>
        </p:spPr>
        <p:txBody>
          <a:bodyPr/>
          <a:lstStyle/>
          <a:p>
            <a:r>
              <a:rPr lang="tr-TR" dirty="0">
                <a:solidFill>
                  <a:schemeClr val="bg1"/>
                </a:solidFill>
                <a:latin typeface="Times New Roman" panose="02020603050405020304" pitchFamily="18" charset="0"/>
                <a:cs typeface="Times New Roman" panose="02020603050405020304" pitchFamily="18" charset="0"/>
              </a:rPr>
              <a:t>5.Performans Artışı</a:t>
            </a:r>
          </a:p>
        </p:txBody>
      </p:sp>
      <mc:AlternateContent xmlns:mc="http://schemas.openxmlformats.org/markup-compatibility/2006">
        <mc:Choice xmlns:am3d="http://schemas.microsoft.com/office/drawing/2017/model3d" Requires="am3d">
          <p:graphicFrame>
            <p:nvGraphicFramePr>
              <p:cNvPr id="4" name="3B Model 3">
                <a:extLst>
                  <a:ext uri="{FF2B5EF4-FFF2-40B4-BE49-F238E27FC236}">
                    <a16:creationId xmlns:a16="http://schemas.microsoft.com/office/drawing/2014/main" id="{534F7581-62A0-4978-AAEB-A5BB5031EF35}"/>
                  </a:ext>
                </a:extLst>
              </p:cNvPr>
              <p:cNvGraphicFramePr>
                <a:graphicFrameLocks noChangeAspect="1"/>
              </p:cNvGraphicFramePr>
              <p:nvPr>
                <p:extLst>
                  <p:ext uri="{D42A27DB-BD31-4B8C-83A1-F6EECF244321}">
                    <p14:modId xmlns:p14="http://schemas.microsoft.com/office/powerpoint/2010/main" val="1515637385"/>
                  </p:ext>
                </p:extLst>
              </p:nvPr>
            </p:nvGraphicFramePr>
            <p:xfrm>
              <a:off x="5122019" y="2400253"/>
              <a:ext cx="1180451" cy="2418022"/>
            </p:xfrm>
            <a:graphic>
              <a:graphicData uri="http://schemas.microsoft.com/office/drawing/2017/model3d">
                <am3d:model3d r:embed="rId2">
                  <am3d:spPr>
                    <a:xfrm>
                      <a:off x="0" y="0"/>
                      <a:ext cx="1180451" cy="2418022"/>
                    </a:xfrm>
                    <a:prstGeom prst="rect">
                      <a:avLst/>
                    </a:prstGeom>
                  </am3d:spPr>
                  <am3d:camera>
                    <am3d:pos x="0" y="0" z="63536210"/>
                    <am3d:up dx="0" dy="36000000" dz="0"/>
                    <am3d:lookAt x="0" y="0" z="0"/>
                    <am3d:perspective fov="2700000"/>
                  </am3d:camera>
                  <am3d:trans>
                    <am3d:meterPerModelUnit n="10666" d="1000000"/>
                    <am3d:preTrans dx="-10711" dy="-17737504" dz="3535889"/>
                    <am3d:scale>
                      <am3d:sx n="1000000" d="1000000"/>
                      <am3d:sy n="1000000" d="1000000"/>
                      <am3d:sz n="1000000" d="1000000"/>
                    </am3d:scale>
                    <am3d:rot ax="1782696" ay="-4519938" az="-1734095"/>
                    <am3d:postTrans dx="0" dy="0" dz="0"/>
                  </am3d:trans>
                  <am3d:raster rName="Office3DRenderer" rVer="16.0.8326">
                    <am3d:blip r:embed="rId3"/>
                  </am3d:raster>
                  <am3d:objViewport viewportSz="29892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B Model 3">
                <a:extLst>
                  <a:ext uri="{FF2B5EF4-FFF2-40B4-BE49-F238E27FC236}">
                    <a16:creationId xmlns:a16="http://schemas.microsoft.com/office/drawing/2014/main" id="{534F7581-62A0-4978-AAEB-A5BB5031EF35}"/>
                  </a:ext>
                </a:extLst>
              </p:cNvPr>
              <p:cNvPicPr>
                <a:picLocks noGrp="1" noRot="1" noChangeAspect="1" noMove="1" noResize="1" noEditPoints="1" noAdjustHandles="1" noChangeArrowheads="1" noChangeShapeType="1" noCrop="1"/>
              </p:cNvPicPr>
              <p:nvPr/>
            </p:nvPicPr>
            <p:blipFill>
              <a:blip r:embed="rId3"/>
              <a:stretch>
                <a:fillRect/>
              </a:stretch>
            </p:blipFill>
            <p:spPr>
              <a:xfrm>
                <a:off x="5122019" y="2400253"/>
                <a:ext cx="1180451" cy="2418022"/>
              </a:xfrm>
              <a:prstGeom prst="rect">
                <a:avLst/>
              </a:prstGeom>
            </p:spPr>
          </p:pic>
        </mc:Fallback>
      </mc:AlternateContent>
      <p:sp>
        <p:nvSpPr>
          <p:cNvPr id="10" name="Metin kutusu 9">
            <a:extLst>
              <a:ext uri="{FF2B5EF4-FFF2-40B4-BE49-F238E27FC236}">
                <a16:creationId xmlns:a16="http://schemas.microsoft.com/office/drawing/2014/main" id="{1D922F93-5D0D-4B4C-A5D4-3BB2F2EA53E6}"/>
              </a:ext>
            </a:extLst>
          </p:cNvPr>
          <p:cNvSpPr txBox="1"/>
          <p:nvPr/>
        </p:nvSpPr>
        <p:spPr>
          <a:xfrm flipH="1">
            <a:off x="6588330" y="1599248"/>
            <a:ext cx="5106838" cy="3785652"/>
          </a:xfrm>
          <a:prstGeom prst="rect">
            <a:avLst/>
          </a:prstGeom>
          <a:noFill/>
        </p:spPr>
        <p:txBody>
          <a:bodyPr wrap="square" rtlCol="0">
            <a:spAutoFit/>
          </a:bodyPr>
          <a:lstStyle/>
          <a:p>
            <a:r>
              <a:rPr lang="tr-TR" sz="2400" dirty="0">
                <a:solidFill>
                  <a:schemeClr val="bg1"/>
                </a:solidFill>
                <a:latin typeface="Times New Roman" panose="02020603050405020304" pitchFamily="18" charset="0"/>
                <a:cs typeface="Times New Roman" panose="02020603050405020304" pitchFamily="18" charset="0"/>
              </a:rPr>
              <a:t>Linux'un performans artışı, sürekli güncellenen </a:t>
            </a:r>
            <a:r>
              <a:rPr lang="tr-TR" sz="2400" dirty="0" err="1">
                <a:solidFill>
                  <a:schemeClr val="bg1"/>
                </a:solidFill>
                <a:latin typeface="Times New Roman" panose="02020603050405020304" pitchFamily="18" charset="0"/>
                <a:cs typeface="Times New Roman" panose="02020603050405020304" pitchFamily="18" charset="0"/>
              </a:rPr>
              <a:t>kernel</a:t>
            </a:r>
            <a:r>
              <a:rPr lang="tr-TR" sz="2400" dirty="0">
                <a:solidFill>
                  <a:schemeClr val="bg1"/>
                </a:solidFill>
                <a:latin typeface="Times New Roman" panose="02020603050405020304" pitchFamily="18" charset="0"/>
                <a:cs typeface="Times New Roman" panose="02020603050405020304" pitchFamily="18" charset="0"/>
              </a:rPr>
              <a:t>, sürücü iyileştirmeleri ve etkin kaynak yönetimi gibi özellikleri sayesinde kullanıcıların daha hızlı ve verimli bir deneyim yaşamasını sağlar. Ayrıca, çeşitli performans araçları, sistem kaynaklarını izlemeyi kolaylaştırarak kullanıcıların sistemlerini daha etkili bir şekilde optimize etmelerine olanak tanır.</a:t>
            </a:r>
          </a:p>
        </p:txBody>
      </p:sp>
      <p:pic>
        <p:nvPicPr>
          <p:cNvPr id="15" name="Resim 14">
            <a:extLst>
              <a:ext uri="{FF2B5EF4-FFF2-40B4-BE49-F238E27FC236}">
                <a16:creationId xmlns:a16="http://schemas.microsoft.com/office/drawing/2014/main" id="{1DE540C3-6BEE-4C7E-A5C5-B83A6E163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5728" y="9992584"/>
            <a:ext cx="2370343" cy="2370343"/>
          </a:xfrm>
          <a:prstGeom prst="rect">
            <a:avLst/>
          </a:prstGeom>
        </p:spPr>
      </p:pic>
      <p:pic>
        <p:nvPicPr>
          <p:cNvPr id="17" name="Resim 16">
            <a:extLst>
              <a:ext uri="{FF2B5EF4-FFF2-40B4-BE49-F238E27FC236}">
                <a16:creationId xmlns:a16="http://schemas.microsoft.com/office/drawing/2014/main" id="{B5941B19-7ECF-4DA8-B11F-5D8F5C92BE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3611" y="6774292"/>
            <a:ext cx="2996565" cy="2996565"/>
          </a:xfrm>
          <a:prstGeom prst="rect">
            <a:avLst/>
          </a:prstGeom>
        </p:spPr>
      </p:pic>
      <p:pic>
        <p:nvPicPr>
          <p:cNvPr id="11" name="Resim 10">
            <a:extLst>
              <a:ext uri="{FF2B5EF4-FFF2-40B4-BE49-F238E27FC236}">
                <a16:creationId xmlns:a16="http://schemas.microsoft.com/office/drawing/2014/main" id="{0FDFA7D0-003F-4932-B4CB-3A3152E0CF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832" y="1627054"/>
            <a:ext cx="4339328" cy="4332938"/>
          </a:xfrm>
          <a:prstGeom prst="rect">
            <a:avLst/>
          </a:prstGeom>
        </p:spPr>
      </p:pic>
      <p:pic>
        <p:nvPicPr>
          <p:cNvPr id="5" name="Resim 4">
            <a:extLst>
              <a:ext uri="{FF2B5EF4-FFF2-40B4-BE49-F238E27FC236}">
                <a16:creationId xmlns:a16="http://schemas.microsoft.com/office/drawing/2014/main" id="{DD4D908C-3013-4916-A13B-B90B261A0D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7225" y="2326221"/>
            <a:ext cx="4241463" cy="4241463"/>
          </a:xfrm>
          <a:prstGeom prst="rect">
            <a:avLst/>
          </a:prstGeom>
        </p:spPr>
      </p:pic>
    </p:spTree>
    <p:extLst>
      <p:ext uri="{BB962C8B-B14F-4D97-AF65-F5344CB8AC3E}">
        <p14:creationId xmlns:p14="http://schemas.microsoft.com/office/powerpoint/2010/main" val="15213326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09262E-AB8E-47E0-AF5E-0D0DD74FF6A8}"/>
              </a:ext>
            </a:extLst>
          </p:cNvPr>
          <p:cNvSpPr>
            <a:spLocks noGrp="1"/>
          </p:cNvSpPr>
          <p:nvPr>
            <p:ph type="title"/>
          </p:nvPr>
        </p:nvSpPr>
        <p:spPr>
          <a:xfrm>
            <a:off x="2725420" y="273685"/>
            <a:ext cx="6741160" cy="1325563"/>
          </a:xfrm>
        </p:spPr>
        <p:txBody>
          <a:bodyPr/>
          <a:lstStyle/>
          <a:p>
            <a:r>
              <a:rPr lang="tr-TR" dirty="0">
                <a:solidFill>
                  <a:schemeClr val="bg1"/>
                </a:solidFill>
                <a:latin typeface="Times New Roman" panose="02020603050405020304" pitchFamily="18" charset="0"/>
                <a:cs typeface="Times New Roman" panose="02020603050405020304" pitchFamily="18" charset="0"/>
              </a:rPr>
              <a:t>6.Mahremiyet Ve Güvenlik</a:t>
            </a:r>
          </a:p>
        </p:txBody>
      </p:sp>
      <mc:AlternateContent xmlns:mc="http://schemas.openxmlformats.org/markup-compatibility/2006">
        <mc:Choice xmlns:am3d="http://schemas.microsoft.com/office/drawing/2017/model3d" Requires="am3d">
          <p:graphicFrame>
            <p:nvGraphicFramePr>
              <p:cNvPr id="4" name="3B Model 3">
                <a:extLst>
                  <a:ext uri="{FF2B5EF4-FFF2-40B4-BE49-F238E27FC236}">
                    <a16:creationId xmlns:a16="http://schemas.microsoft.com/office/drawing/2014/main" id="{534F7581-62A0-4978-AAEB-A5BB5031EF35}"/>
                  </a:ext>
                </a:extLst>
              </p:cNvPr>
              <p:cNvGraphicFramePr>
                <a:graphicFrameLocks noChangeAspect="1"/>
              </p:cNvGraphicFramePr>
              <p:nvPr>
                <p:extLst>
                  <p:ext uri="{D42A27DB-BD31-4B8C-83A1-F6EECF244321}">
                    <p14:modId xmlns:p14="http://schemas.microsoft.com/office/powerpoint/2010/main" val="3773240178"/>
                  </p:ext>
                </p:extLst>
              </p:nvPr>
            </p:nvGraphicFramePr>
            <p:xfrm>
              <a:off x="9138216" y="1683168"/>
              <a:ext cx="1713558" cy="2341863"/>
            </p:xfrm>
            <a:graphic>
              <a:graphicData uri="http://schemas.microsoft.com/office/drawing/2017/model3d">
                <am3d:model3d r:embed="rId2">
                  <am3d:spPr>
                    <a:xfrm>
                      <a:off x="0" y="0"/>
                      <a:ext cx="1713558" cy="2341863"/>
                    </a:xfrm>
                    <a:prstGeom prst="rect">
                      <a:avLst/>
                    </a:prstGeom>
                  </am3d:spPr>
                  <am3d:camera>
                    <am3d:pos x="0" y="0" z="63536210"/>
                    <am3d:up dx="0" dy="36000000" dz="0"/>
                    <am3d:lookAt x="0" y="0" z="0"/>
                    <am3d:perspective fov="2700000"/>
                  </am3d:camera>
                  <am3d:trans>
                    <am3d:meterPerModelUnit n="10666" d="1000000"/>
                    <am3d:preTrans dx="-10711" dy="-17737504" dz="3535889"/>
                    <am3d:scale>
                      <am3d:sx n="1000000" d="1000000"/>
                      <am3d:sy n="1000000" d="1000000"/>
                      <am3d:sz n="1000000" d="1000000"/>
                    </am3d:scale>
                    <am3d:rot ax="-79836" ay="-19816" az="449"/>
                    <am3d:postTrans dx="0" dy="0" dz="0"/>
                  </am3d:trans>
                  <am3d:raster rName="Office3DRenderer" rVer="16.0.8326">
                    <am3d:blip r:embed="rId3"/>
                  </am3d:raster>
                  <am3d:objViewport viewportSz="29892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B Model 3">
                <a:extLst>
                  <a:ext uri="{FF2B5EF4-FFF2-40B4-BE49-F238E27FC236}">
                    <a16:creationId xmlns:a16="http://schemas.microsoft.com/office/drawing/2014/main" id="{534F7581-62A0-4978-AAEB-A5BB5031EF35}"/>
                  </a:ext>
                </a:extLst>
              </p:cNvPr>
              <p:cNvPicPr>
                <a:picLocks noGrp="1" noRot="1" noChangeAspect="1" noMove="1" noResize="1" noEditPoints="1" noAdjustHandles="1" noChangeArrowheads="1" noChangeShapeType="1" noCrop="1"/>
              </p:cNvPicPr>
              <p:nvPr/>
            </p:nvPicPr>
            <p:blipFill>
              <a:blip r:embed="rId3"/>
              <a:stretch>
                <a:fillRect/>
              </a:stretch>
            </p:blipFill>
            <p:spPr>
              <a:xfrm>
                <a:off x="9138216" y="1683168"/>
                <a:ext cx="1713558" cy="2341863"/>
              </a:xfrm>
              <a:prstGeom prst="rect">
                <a:avLst/>
              </a:prstGeom>
            </p:spPr>
          </p:pic>
        </mc:Fallback>
      </mc:AlternateContent>
      <p:sp>
        <p:nvSpPr>
          <p:cNvPr id="10" name="Metin kutusu 9">
            <a:extLst>
              <a:ext uri="{FF2B5EF4-FFF2-40B4-BE49-F238E27FC236}">
                <a16:creationId xmlns:a16="http://schemas.microsoft.com/office/drawing/2014/main" id="{1D922F93-5D0D-4B4C-A5D4-3BB2F2EA53E6}"/>
              </a:ext>
            </a:extLst>
          </p:cNvPr>
          <p:cNvSpPr txBox="1"/>
          <p:nvPr/>
        </p:nvSpPr>
        <p:spPr>
          <a:xfrm flipH="1">
            <a:off x="3725395" y="1683168"/>
            <a:ext cx="5106838" cy="2677656"/>
          </a:xfrm>
          <a:prstGeom prst="rect">
            <a:avLst/>
          </a:prstGeom>
          <a:noFill/>
        </p:spPr>
        <p:txBody>
          <a:bodyPr wrap="square" rtlCol="0">
            <a:spAutoFit/>
          </a:bodyPr>
          <a:lstStyle/>
          <a:p>
            <a:r>
              <a:rPr lang="tr-TR" sz="2400" dirty="0">
                <a:solidFill>
                  <a:schemeClr val="bg1"/>
                </a:solidFill>
                <a:latin typeface="Times New Roman" panose="02020603050405020304" pitchFamily="18" charset="0"/>
                <a:cs typeface="Times New Roman" panose="02020603050405020304" pitchFamily="18" charset="0"/>
              </a:rPr>
              <a:t>Linux, açık kaynaklı yapısı ve güvenlik önlemleriyle bilinir. Kullanıcılara yüksek kontrol ve mahremiyet sunar. Sürekli güncellenen yapısı, hızlı güvenlik düzeltmelerine olanak tanır, böylece Linux kullanıcıları verilerini güvenle korur.</a:t>
            </a:r>
          </a:p>
        </p:txBody>
      </p:sp>
      <p:pic>
        <p:nvPicPr>
          <p:cNvPr id="11" name="Resim 10">
            <a:extLst>
              <a:ext uri="{FF2B5EF4-FFF2-40B4-BE49-F238E27FC236}">
                <a16:creationId xmlns:a16="http://schemas.microsoft.com/office/drawing/2014/main" id="{0FDFA7D0-003F-4932-B4CB-3A3152E0CF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1191" y="7709211"/>
            <a:ext cx="1415943" cy="1413858"/>
          </a:xfrm>
          <a:prstGeom prst="rect">
            <a:avLst/>
          </a:prstGeom>
        </p:spPr>
      </p:pic>
      <p:pic>
        <p:nvPicPr>
          <p:cNvPr id="8" name="Resim 7">
            <a:extLst>
              <a:ext uri="{FF2B5EF4-FFF2-40B4-BE49-F238E27FC236}">
                <a16:creationId xmlns:a16="http://schemas.microsoft.com/office/drawing/2014/main" id="{86646837-5FBE-4D56-A5B4-EE76745670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003" y="1284630"/>
            <a:ext cx="3072766" cy="3072766"/>
          </a:xfrm>
          <a:prstGeom prst="rect">
            <a:avLst/>
          </a:prstGeom>
        </p:spPr>
      </p:pic>
      <p:pic>
        <p:nvPicPr>
          <p:cNvPr id="5" name="Resim 4">
            <a:extLst>
              <a:ext uri="{FF2B5EF4-FFF2-40B4-BE49-F238E27FC236}">
                <a16:creationId xmlns:a16="http://schemas.microsoft.com/office/drawing/2014/main" id="{90C8291D-E8B1-4EFC-B64E-6326D013CD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91595" y="5301205"/>
            <a:ext cx="1219200" cy="914400"/>
          </a:xfrm>
          <a:prstGeom prst="rect">
            <a:avLst/>
          </a:prstGeom>
        </p:spPr>
      </p:pic>
    </p:spTree>
    <p:extLst>
      <p:ext uri="{BB962C8B-B14F-4D97-AF65-F5344CB8AC3E}">
        <p14:creationId xmlns:p14="http://schemas.microsoft.com/office/powerpoint/2010/main" val="18786192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09262E-AB8E-47E0-AF5E-0D0DD74FF6A8}"/>
              </a:ext>
            </a:extLst>
          </p:cNvPr>
          <p:cNvSpPr>
            <a:spLocks noGrp="1"/>
          </p:cNvSpPr>
          <p:nvPr>
            <p:ph type="title"/>
          </p:nvPr>
        </p:nvSpPr>
        <p:spPr>
          <a:xfrm>
            <a:off x="3080108" y="183985"/>
            <a:ext cx="6397412" cy="1325563"/>
          </a:xfrm>
        </p:spPr>
        <p:txBody>
          <a:bodyPr/>
          <a:lstStyle/>
          <a:p>
            <a:r>
              <a:rPr lang="tr-TR" dirty="0">
                <a:solidFill>
                  <a:schemeClr val="bg1"/>
                </a:solidFill>
                <a:latin typeface="Times New Roman" panose="02020603050405020304" pitchFamily="18" charset="0"/>
                <a:cs typeface="Times New Roman" panose="02020603050405020304" pitchFamily="18" charset="0"/>
              </a:rPr>
              <a:t>7. Komut Satırı Kullanımı</a:t>
            </a:r>
          </a:p>
        </p:txBody>
      </p:sp>
      <mc:AlternateContent xmlns:mc="http://schemas.openxmlformats.org/markup-compatibility/2006">
        <mc:Choice xmlns:am3d="http://schemas.microsoft.com/office/drawing/2017/model3d" Requires="am3d">
          <p:graphicFrame>
            <p:nvGraphicFramePr>
              <p:cNvPr id="4" name="3B Model 3">
                <a:extLst>
                  <a:ext uri="{FF2B5EF4-FFF2-40B4-BE49-F238E27FC236}">
                    <a16:creationId xmlns:a16="http://schemas.microsoft.com/office/drawing/2014/main" id="{534F7581-62A0-4978-AAEB-A5BB5031EF35}"/>
                  </a:ext>
                </a:extLst>
              </p:cNvPr>
              <p:cNvGraphicFramePr>
                <a:graphicFrameLocks noChangeAspect="1"/>
              </p:cNvGraphicFramePr>
              <p:nvPr>
                <p:extLst>
                  <p:ext uri="{D42A27DB-BD31-4B8C-83A1-F6EECF244321}">
                    <p14:modId xmlns:p14="http://schemas.microsoft.com/office/powerpoint/2010/main" val="2589239480"/>
                  </p:ext>
                </p:extLst>
              </p:nvPr>
            </p:nvGraphicFramePr>
            <p:xfrm>
              <a:off x="9416344" y="1068097"/>
              <a:ext cx="1180451" cy="2379942"/>
            </p:xfrm>
            <a:graphic>
              <a:graphicData uri="http://schemas.microsoft.com/office/drawing/2017/model3d">
                <am3d:model3d r:embed="rId2">
                  <am3d:spPr>
                    <a:xfrm>
                      <a:off x="0" y="0"/>
                      <a:ext cx="1180451" cy="2379942"/>
                    </a:xfrm>
                    <a:prstGeom prst="rect">
                      <a:avLst/>
                    </a:prstGeom>
                  </am3d:spPr>
                  <am3d:camera>
                    <am3d:pos x="0" y="0" z="63536210"/>
                    <am3d:up dx="0" dy="36000000" dz="0"/>
                    <am3d:lookAt x="0" y="0" z="0"/>
                    <am3d:perspective fov="2700000"/>
                  </am3d:camera>
                  <am3d:trans>
                    <am3d:meterPerModelUnit n="10666" d="1000000"/>
                    <am3d:preTrans dx="-10711" dy="-17737504" dz="3535889"/>
                    <am3d:scale>
                      <am3d:sx n="1000000" d="1000000"/>
                      <am3d:sy n="1000000" d="1000000"/>
                      <am3d:sz n="1000000" d="1000000"/>
                    </am3d:scale>
                    <am3d:rot ax="3655246" ay="-4532138" az="-3607817"/>
                    <am3d:postTrans dx="0" dy="0" dz="0"/>
                  </am3d:trans>
                  <am3d:raster rName="Office3DRenderer" rVer="16.0.8326">
                    <am3d:blip r:embed="rId3"/>
                  </am3d:raster>
                  <am3d:objViewport viewportSz="29892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B Model 3">
                <a:extLst>
                  <a:ext uri="{FF2B5EF4-FFF2-40B4-BE49-F238E27FC236}">
                    <a16:creationId xmlns:a16="http://schemas.microsoft.com/office/drawing/2014/main" id="{534F7581-62A0-4978-AAEB-A5BB5031EF35}"/>
                  </a:ext>
                </a:extLst>
              </p:cNvPr>
              <p:cNvPicPr>
                <a:picLocks noGrp="1" noRot="1" noChangeAspect="1" noMove="1" noResize="1" noEditPoints="1" noAdjustHandles="1" noChangeArrowheads="1" noChangeShapeType="1" noCrop="1"/>
              </p:cNvPicPr>
              <p:nvPr/>
            </p:nvPicPr>
            <p:blipFill>
              <a:blip r:embed="rId3"/>
              <a:stretch>
                <a:fillRect/>
              </a:stretch>
            </p:blipFill>
            <p:spPr>
              <a:xfrm>
                <a:off x="9416344" y="1068097"/>
                <a:ext cx="1180451" cy="2379942"/>
              </a:xfrm>
              <a:prstGeom prst="rect">
                <a:avLst/>
              </a:prstGeom>
            </p:spPr>
          </p:pic>
        </mc:Fallback>
      </mc:AlternateContent>
      <p:sp>
        <p:nvSpPr>
          <p:cNvPr id="10" name="Metin kutusu 9">
            <a:extLst>
              <a:ext uri="{FF2B5EF4-FFF2-40B4-BE49-F238E27FC236}">
                <a16:creationId xmlns:a16="http://schemas.microsoft.com/office/drawing/2014/main" id="{1D922F93-5D0D-4B4C-A5D4-3BB2F2EA53E6}"/>
              </a:ext>
            </a:extLst>
          </p:cNvPr>
          <p:cNvSpPr txBox="1"/>
          <p:nvPr/>
        </p:nvSpPr>
        <p:spPr>
          <a:xfrm flipH="1">
            <a:off x="462987" y="1683168"/>
            <a:ext cx="6135332" cy="4893647"/>
          </a:xfrm>
          <a:prstGeom prst="rect">
            <a:avLst/>
          </a:prstGeom>
          <a:noFill/>
        </p:spPr>
        <p:txBody>
          <a:bodyPr wrap="square" rtlCol="0">
            <a:spAutoFit/>
          </a:bodyPr>
          <a:lstStyle/>
          <a:p>
            <a:r>
              <a:rPr lang="tr-TR" sz="2400" dirty="0">
                <a:solidFill>
                  <a:schemeClr val="bg1"/>
                </a:solidFill>
                <a:latin typeface="Times New Roman" panose="02020603050405020304" pitchFamily="18" charset="0"/>
                <a:cs typeface="Times New Roman" panose="02020603050405020304" pitchFamily="18" charset="0"/>
              </a:rPr>
              <a:t>Linux komut satırı, işletim sistemi üzerinde kullanıcıların doğrudan komutlar yazarak etkileşimde bulunmasını sağlayan güçlü bir araçtır. Bu, grafik </a:t>
            </a:r>
            <a:r>
              <a:rPr lang="tr-TR" sz="2400" dirty="0" err="1">
                <a:solidFill>
                  <a:schemeClr val="bg1"/>
                </a:solidFill>
                <a:latin typeface="Times New Roman" panose="02020603050405020304" pitchFamily="18" charset="0"/>
                <a:cs typeface="Times New Roman" panose="02020603050405020304" pitchFamily="18" charset="0"/>
              </a:rPr>
              <a:t>arayüzlerin</a:t>
            </a:r>
            <a:r>
              <a:rPr lang="tr-TR" sz="2400" dirty="0">
                <a:solidFill>
                  <a:schemeClr val="bg1"/>
                </a:solidFill>
                <a:latin typeface="Times New Roman" panose="02020603050405020304" pitchFamily="18" charset="0"/>
                <a:cs typeface="Times New Roman" panose="02020603050405020304" pitchFamily="18" charset="0"/>
              </a:rPr>
              <a:t> ötesine geçerek kullanıcılara daha fazla kontrol ve özelleştirme imkanı sunar. Komut satırı, otomasyon, sistem yönetimi, hata ayıklama ve uzaktan erişim gibi birçok alanda essiz avantajlar sağlar. Ayrıca, kaynak kullanımını optimize etme, dosya ve dizin işlemlerini hızlandırma ve </a:t>
            </a:r>
            <a:r>
              <a:rPr lang="tr-TR" sz="2400" dirty="0" err="1">
                <a:solidFill>
                  <a:schemeClr val="bg1"/>
                </a:solidFill>
                <a:latin typeface="Times New Roman" panose="02020603050405020304" pitchFamily="18" charset="0"/>
                <a:cs typeface="Times New Roman" panose="02020603050405020304" pitchFamily="18" charset="0"/>
              </a:rPr>
              <a:t>skriptler</a:t>
            </a:r>
            <a:r>
              <a:rPr lang="tr-TR" sz="2400" dirty="0">
                <a:solidFill>
                  <a:schemeClr val="bg1"/>
                </a:solidFill>
                <a:latin typeface="Times New Roman" panose="02020603050405020304" pitchFamily="18" charset="0"/>
                <a:cs typeface="Times New Roman" panose="02020603050405020304" pitchFamily="18" charset="0"/>
              </a:rPr>
              <a:t> kullanarak tekrarlayan görevleri otomatikleştirme yeteneğiyle bilgisayar uzmanları için vazgeçilmez bir araçtır.</a:t>
            </a:r>
          </a:p>
        </p:txBody>
      </p:sp>
      <p:pic>
        <p:nvPicPr>
          <p:cNvPr id="8" name="Resim 7">
            <a:extLst>
              <a:ext uri="{FF2B5EF4-FFF2-40B4-BE49-F238E27FC236}">
                <a16:creationId xmlns:a16="http://schemas.microsoft.com/office/drawing/2014/main" id="{86646837-5FBE-4D56-A5B4-EE76745670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092" y="1683168"/>
            <a:ext cx="3072766" cy="3072766"/>
          </a:xfrm>
          <a:prstGeom prst="rect">
            <a:avLst/>
          </a:prstGeom>
        </p:spPr>
      </p:pic>
      <p:pic>
        <p:nvPicPr>
          <p:cNvPr id="5" name="Resim 4">
            <a:extLst>
              <a:ext uri="{FF2B5EF4-FFF2-40B4-BE49-F238E27FC236}">
                <a16:creationId xmlns:a16="http://schemas.microsoft.com/office/drawing/2014/main" id="{299BA2B9-FF41-4605-B9E5-E5E8DA6575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3377" y="3765601"/>
            <a:ext cx="3748285" cy="2811214"/>
          </a:xfrm>
          <a:prstGeom prst="rect">
            <a:avLst/>
          </a:prstGeom>
        </p:spPr>
      </p:pic>
      <p:pic>
        <p:nvPicPr>
          <p:cNvPr id="9" name="Resim 8">
            <a:extLst>
              <a:ext uri="{FF2B5EF4-FFF2-40B4-BE49-F238E27FC236}">
                <a16:creationId xmlns:a16="http://schemas.microsoft.com/office/drawing/2014/main" id="{E21C578D-880B-4BB7-BF50-3A1505445C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8490" y="7399610"/>
            <a:ext cx="2187615" cy="3281423"/>
          </a:xfrm>
          <a:prstGeom prst="rect">
            <a:avLst/>
          </a:prstGeom>
        </p:spPr>
      </p:pic>
      <p:pic>
        <p:nvPicPr>
          <p:cNvPr id="12" name="Resim 11">
            <a:extLst>
              <a:ext uri="{FF2B5EF4-FFF2-40B4-BE49-F238E27FC236}">
                <a16:creationId xmlns:a16="http://schemas.microsoft.com/office/drawing/2014/main" id="{2A2E30B5-7212-4A9A-A68C-FA0B838435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56105" y="7311761"/>
            <a:ext cx="3042214" cy="3042214"/>
          </a:xfrm>
          <a:prstGeom prst="rect">
            <a:avLst/>
          </a:prstGeom>
        </p:spPr>
      </p:pic>
      <p:pic>
        <p:nvPicPr>
          <p:cNvPr id="13" name="Resim 12">
            <a:extLst>
              <a:ext uri="{FF2B5EF4-FFF2-40B4-BE49-F238E27FC236}">
                <a16:creationId xmlns:a16="http://schemas.microsoft.com/office/drawing/2014/main" id="{21D4C02B-A53F-41E4-92EC-646E363605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1469" y="7302995"/>
            <a:ext cx="2003403" cy="3474652"/>
          </a:xfrm>
          <a:prstGeom prst="rect">
            <a:avLst/>
          </a:prstGeom>
        </p:spPr>
      </p:pic>
      <p:pic>
        <p:nvPicPr>
          <p:cNvPr id="14" name="Resim 13">
            <a:extLst>
              <a:ext uri="{FF2B5EF4-FFF2-40B4-BE49-F238E27FC236}">
                <a16:creationId xmlns:a16="http://schemas.microsoft.com/office/drawing/2014/main" id="{76328A31-AD7B-4EAD-9B57-6BD450BE3B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10121" y="10353975"/>
            <a:ext cx="2209800" cy="2066925"/>
          </a:xfrm>
          <a:prstGeom prst="rect">
            <a:avLst/>
          </a:prstGeom>
        </p:spPr>
      </p:pic>
      <p:pic>
        <p:nvPicPr>
          <p:cNvPr id="15" name="Resim 14">
            <a:extLst>
              <a:ext uri="{FF2B5EF4-FFF2-40B4-BE49-F238E27FC236}">
                <a16:creationId xmlns:a16="http://schemas.microsoft.com/office/drawing/2014/main" id="{89C94EDF-F9CB-4D82-9035-A4D48170719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22624" y="10668200"/>
            <a:ext cx="4063678" cy="2285819"/>
          </a:xfrm>
          <a:prstGeom prst="rect">
            <a:avLst/>
          </a:prstGeom>
        </p:spPr>
      </p:pic>
      <p:pic>
        <p:nvPicPr>
          <p:cNvPr id="16" name="Resim 15">
            <a:extLst>
              <a:ext uri="{FF2B5EF4-FFF2-40B4-BE49-F238E27FC236}">
                <a16:creationId xmlns:a16="http://schemas.microsoft.com/office/drawing/2014/main" id="{7B6B95AB-044D-4D51-ABCA-BDFCC91F197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24983" y="8532420"/>
            <a:ext cx="3080201" cy="4297226"/>
          </a:xfrm>
          <a:prstGeom prst="rect">
            <a:avLst/>
          </a:prstGeom>
        </p:spPr>
      </p:pic>
    </p:spTree>
    <p:extLst>
      <p:ext uri="{BB962C8B-B14F-4D97-AF65-F5344CB8AC3E}">
        <p14:creationId xmlns:p14="http://schemas.microsoft.com/office/powerpoint/2010/main" val="34321065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09262E-AB8E-47E0-AF5E-0D0DD74FF6A8}"/>
              </a:ext>
            </a:extLst>
          </p:cNvPr>
          <p:cNvSpPr>
            <a:spLocks noGrp="1"/>
          </p:cNvSpPr>
          <p:nvPr>
            <p:ph type="title"/>
          </p:nvPr>
        </p:nvSpPr>
        <p:spPr>
          <a:xfrm>
            <a:off x="3080108" y="183985"/>
            <a:ext cx="6397412" cy="1325563"/>
          </a:xfrm>
        </p:spPr>
        <p:txBody>
          <a:bodyPr/>
          <a:lstStyle/>
          <a:p>
            <a:r>
              <a:rPr lang="tr-TR" dirty="0">
                <a:solidFill>
                  <a:schemeClr val="bg1"/>
                </a:solidFill>
                <a:latin typeface="Times New Roman" panose="02020603050405020304" pitchFamily="18" charset="0"/>
                <a:cs typeface="Times New Roman" panose="02020603050405020304" pitchFamily="18" charset="0"/>
              </a:rPr>
              <a:t>8. İnternet Şakaları</a:t>
            </a:r>
          </a:p>
        </p:txBody>
      </p:sp>
      <mc:AlternateContent xmlns:mc="http://schemas.openxmlformats.org/markup-compatibility/2006">
        <mc:Choice xmlns:am3d="http://schemas.microsoft.com/office/drawing/2017/model3d" Requires="am3d">
          <p:graphicFrame>
            <p:nvGraphicFramePr>
              <p:cNvPr id="4" name="3B Model 3">
                <a:extLst>
                  <a:ext uri="{FF2B5EF4-FFF2-40B4-BE49-F238E27FC236}">
                    <a16:creationId xmlns:a16="http://schemas.microsoft.com/office/drawing/2014/main" id="{534F7581-62A0-4978-AAEB-A5BB5031EF35}"/>
                  </a:ext>
                </a:extLst>
              </p:cNvPr>
              <p:cNvGraphicFramePr>
                <a:graphicFrameLocks noChangeAspect="1"/>
              </p:cNvGraphicFramePr>
              <p:nvPr>
                <p:extLst>
                  <p:ext uri="{D42A27DB-BD31-4B8C-83A1-F6EECF244321}">
                    <p14:modId xmlns:p14="http://schemas.microsoft.com/office/powerpoint/2010/main" val="2079583256"/>
                  </p:ext>
                </p:extLst>
              </p:nvPr>
            </p:nvGraphicFramePr>
            <p:xfrm>
              <a:off x="9742535" y="0"/>
              <a:ext cx="1161412" cy="2360902"/>
            </p:xfrm>
            <a:graphic>
              <a:graphicData uri="http://schemas.microsoft.com/office/drawing/2017/model3d">
                <am3d:model3d r:embed="rId2">
                  <am3d:spPr>
                    <a:xfrm>
                      <a:off x="0" y="0"/>
                      <a:ext cx="1161412" cy="2360902"/>
                    </a:xfrm>
                    <a:prstGeom prst="rect">
                      <a:avLst/>
                    </a:prstGeom>
                  </am3d:spPr>
                  <am3d:camera>
                    <am3d:pos x="0" y="0" z="63536210"/>
                    <am3d:up dx="0" dy="36000000" dz="0"/>
                    <am3d:lookAt x="0" y="0" z="0"/>
                    <am3d:perspective fov="2700000"/>
                  </am3d:camera>
                  <am3d:trans>
                    <am3d:meterPerModelUnit n="10666" d="1000000"/>
                    <am3d:preTrans dx="-10711" dy="-17737504" dz="3535889"/>
                    <am3d:scale>
                      <am3d:sx n="1000000" d="1000000"/>
                      <am3d:sy n="1000000" d="1000000"/>
                      <am3d:sz n="1000000" d="1000000"/>
                    </am3d:scale>
                    <am3d:rot ax="3984986" ay="-4279211" az="-3915516"/>
                    <am3d:postTrans dx="0" dy="0" dz="0"/>
                  </am3d:trans>
                  <am3d:raster rName="Office3DRenderer" rVer="16.0.8326">
                    <am3d:blip r:embed="rId3"/>
                  </am3d:raster>
                  <am3d:objViewport viewportSz="29892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B Model 3">
                <a:extLst>
                  <a:ext uri="{FF2B5EF4-FFF2-40B4-BE49-F238E27FC236}">
                    <a16:creationId xmlns:a16="http://schemas.microsoft.com/office/drawing/2014/main" id="{534F7581-62A0-4978-AAEB-A5BB5031EF35}"/>
                  </a:ext>
                </a:extLst>
              </p:cNvPr>
              <p:cNvPicPr>
                <a:picLocks noGrp="1" noRot="1" noChangeAspect="1" noMove="1" noResize="1" noEditPoints="1" noAdjustHandles="1" noChangeArrowheads="1" noChangeShapeType="1" noCrop="1"/>
              </p:cNvPicPr>
              <p:nvPr/>
            </p:nvPicPr>
            <p:blipFill>
              <a:blip r:embed="rId3"/>
              <a:stretch>
                <a:fillRect/>
              </a:stretch>
            </p:blipFill>
            <p:spPr>
              <a:xfrm>
                <a:off x="9742535" y="0"/>
                <a:ext cx="1161412" cy="2360902"/>
              </a:xfrm>
              <a:prstGeom prst="rect">
                <a:avLst/>
              </a:prstGeom>
            </p:spPr>
          </p:pic>
        </mc:Fallback>
      </mc:AlternateContent>
      <p:pic>
        <p:nvPicPr>
          <p:cNvPr id="5" name="Resim 4">
            <a:extLst>
              <a:ext uri="{FF2B5EF4-FFF2-40B4-BE49-F238E27FC236}">
                <a16:creationId xmlns:a16="http://schemas.microsoft.com/office/drawing/2014/main" id="{299BA2B9-FF41-4605-B9E5-E5E8DA6575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21998" y="5069710"/>
            <a:ext cx="1731679" cy="1298759"/>
          </a:xfrm>
          <a:prstGeom prst="rect">
            <a:avLst/>
          </a:prstGeom>
        </p:spPr>
      </p:pic>
      <p:pic>
        <p:nvPicPr>
          <p:cNvPr id="6" name="Resim 5">
            <a:extLst>
              <a:ext uri="{FF2B5EF4-FFF2-40B4-BE49-F238E27FC236}">
                <a16:creationId xmlns:a16="http://schemas.microsoft.com/office/drawing/2014/main" id="{F497829B-1BCB-4502-814F-D487D2D366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74" y="1509548"/>
            <a:ext cx="2187615" cy="3281423"/>
          </a:xfrm>
          <a:prstGeom prst="rect">
            <a:avLst/>
          </a:prstGeom>
        </p:spPr>
      </p:pic>
      <p:pic>
        <p:nvPicPr>
          <p:cNvPr id="9" name="Resim 8">
            <a:extLst>
              <a:ext uri="{FF2B5EF4-FFF2-40B4-BE49-F238E27FC236}">
                <a16:creationId xmlns:a16="http://schemas.microsoft.com/office/drawing/2014/main" id="{B6A02D49-3C69-4C60-8E1C-D69B451AE5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1589" y="1421699"/>
            <a:ext cx="3042214" cy="3042214"/>
          </a:xfrm>
          <a:prstGeom prst="rect">
            <a:avLst/>
          </a:prstGeom>
        </p:spPr>
      </p:pic>
      <p:pic>
        <p:nvPicPr>
          <p:cNvPr id="12" name="Resim 11">
            <a:extLst>
              <a:ext uri="{FF2B5EF4-FFF2-40B4-BE49-F238E27FC236}">
                <a16:creationId xmlns:a16="http://schemas.microsoft.com/office/drawing/2014/main" id="{FEF3507C-BB83-4873-B9FE-CAE0E7B31E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6953" y="1412933"/>
            <a:ext cx="2003403" cy="3474652"/>
          </a:xfrm>
          <a:prstGeom prst="rect">
            <a:avLst/>
          </a:prstGeom>
        </p:spPr>
      </p:pic>
      <p:pic>
        <p:nvPicPr>
          <p:cNvPr id="14" name="Resim 13">
            <a:extLst>
              <a:ext uri="{FF2B5EF4-FFF2-40B4-BE49-F238E27FC236}">
                <a16:creationId xmlns:a16="http://schemas.microsoft.com/office/drawing/2014/main" id="{F93964A5-4266-4D3A-B3A6-7FA16F12E4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05605" y="4463913"/>
            <a:ext cx="2209800" cy="2066925"/>
          </a:xfrm>
          <a:prstGeom prst="rect">
            <a:avLst/>
          </a:prstGeom>
        </p:spPr>
      </p:pic>
      <p:pic>
        <p:nvPicPr>
          <p:cNvPr id="16" name="Resim 15">
            <a:extLst>
              <a:ext uri="{FF2B5EF4-FFF2-40B4-BE49-F238E27FC236}">
                <a16:creationId xmlns:a16="http://schemas.microsoft.com/office/drawing/2014/main" id="{67A1F142-A702-4A84-B39E-9DE0E7724A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18108" y="4778138"/>
            <a:ext cx="4063678" cy="2285819"/>
          </a:xfrm>
          <a:prstGeom prst="rect">
            <a:avLst/>
          </a:prstGeom>
        </p:spPr>
      </p:pic>
      <p:pic>
        <p:nvPicPr>
          <p:cNvPr id="18" name="Resim 17">
            <a:extLst>
              <a:ext uri="{FF2B5EF4-FFF2-40B4-BE49-F238E27FC236}">
                <a16:creationId xmlns:a16="http://schemas.microsoft.com/office/drawing/2014/main" id="{3A482050-6F55-4E10-8B36-66867E79836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20467" y="2642358"/>
            <a:ext cx="3080201" cy="4297226"/>
          </a:xfrm>
          <a:prstGeom prst="rect">
            <a:avLst/>
          </a:prstGeom>
        </p:spPr>
      </p:pic>
    </p:spTree>
    <p:extLst>
      <p:ext uri="{BB962C8B-B14F-4D97-AF65-F5344CB8AC3E}">
        <p14:creationId xmlns:p14="http://schemas.microsoft.com/office/powerpoint/2010/main" val="27083520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E6B99C-7DFC-4326-B062-6F28B36F1539}"/>
              </a:ext>
            </a:extLst>
          </p:cNvPr>
          <p:cNvSpPr>
            <a:spLocks noGrp="1"/>
          </p:cNvSpPr>
          <p:nvPr>
            <p:ph type="title"/>
          </p:nvPr>
        </p:nvSpPr>
        <p:spPr>
          <a:xfrm>
            <a:off x="1676400" y="411424"/>
            <a:ext cx="10515600" cy="1325563"/>
          </a:xfrm>
        </p:spPr>
        <p:txBody>
          <a:bodyPr/>
          <a:lstStyle/>
          <a:p>
            <a:r>
              <a:rPr lang="tr-TR" dirty="0">
                <a:solidFill>
                  <a:schemeClr val="bg1"/>
                </a:solidFill>
                <a:latin typeface="Times New Roman" panose="02020603050405020304" pitchFamily="18" charset="0"/>
                <a:cs typeface="Times New Roman" panose="02020603050405020304" pitchFamily="18" charset="0"/>
              </a:rPr>
              <a:t>İŞTE BU YÜZDEN LİNUX WİNDOWSDAN DAHA İYİ</a:t>
            </a:r>
          </a:p>
        </p:txBody>
      </p:sp>
      <p:sp>
        <p:nvSpPr>
          <p:cNvPr id="3" name="İçerik Yer Tutucusu 2">
            <a:extLst>
              <a:ext uri="{FF2B5EF4-FFF2-40B4-BE49-F238E27FC236}">
                <a16:creationId xmlns:a16="http://schemas.microsoft.com/office/drawing/2014/main" id="{5B44AA11-0310-4981-8C85-8D1B3A49F84A}"/>
              </a:ext>
            </a:extLst>
          </p:cNvPr>
          <p:cNvSpPr>
            <a:spLocks noGrp="1"/>
          </p:cNvSpPr>
          <p:nvPr>
            <p:ph idx="1"/>
          </p:nvPr>
        </p:nvSpPr>
        <p:spPr/>
        <p:txBody>
          <a:bodyPr/>
          <a:lstStyle/>
          <a:p>
            <a:endParaRPr lang="tr-TR" dirty="0"/>
          </a:p>
        </p:txBody>
      </p:sp>
      <p:sp>
        <p:nvSpPr>
          <p:cNvPr id="4" name="Başlık 1">
            <a:extLst>
              <a:ext uri="{FF2B5EF4-FFF2-40B4-BE49-F238E27FC236}">
                <a16:creationId xmlns:a16="http://schemas.microsoft.com/office/drawing/2014/main" id="{07D1F9C6-9998-42C1-9C90-6DB54E70BED3}"/>
              </a:ext>
            </a:extLst>
          </p:cNvPr>
          <p:cNvSpPr txBox="1">
            <a:spLocks/>
          </p:cNvSpPr>
          <p:nvPr/>
        </p:nvSpPr>
        <p:spPr>
          <a:xfrm>
            <a:off x="1676400" y="18256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dirty="0">
                <a:solidFill>
                  <a:schemeClr val="bg1"/>
                </a:solidFill>
                <a:latin typeface="Times New Roman" panose="02020603050405020304" pitchFamily="18" charset="0"/>
                <a:cs typeface="Times New Roman" panose="02020603050405020304" pitchFamily="18" charset="0"/>
              </a:rPr>
              <a:t>Beni dinlediğiniz için teşekkür ederim.</a:t>
            </a:r>
          </a:p>
          <a:p>
            <a:r>
              <a:rPr lang="tr-TR" dirty="0">
                <a:solidFill>
                  <a:schemeClr val="bg1"/>
                </a:solidFill>
                <a:latin typeface="Times New Roman" panose="02020603050405020304" pitchFamily="18" charset="0"/>
                <a:cs typeface="Times New Roman" panose="02020603050405020304" pitchFamily="18" charset="0"/>
              </a:rPr>
              <a:t>EFE KEREM EFEKAN 10/L 1642</a:t>
            </a:r>
          </a:p>
        </p:txBody>
      </p:sp>
      <p:pic>
        <p:nvPicPr>
          <p:cNvPr id="5" name="Resim 4">
            <a:extLst>
              <a:ext uri="{FF2B5EF4-FFF2-40B4-BE49-F238E27FC236}">
                <a16:creationId xmlns:a16="http://schemas.microsoft.com/office/drawing/2014/main" id="{EC8C7E8E-64BD-4FD3-9F39-9B2AB867F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490" y="7399610"/>
            <a:ext cx="2187615" cy="3281423"/>
          </a:xfrm>
          <a:prstGeom prst="rect">
            <a:avLst/>
          </a:prstGeom>
        </p:spPr>
      </p:pic>
      <p:pic>
        <p:nvPicPr>
          <p:cNvPr id="6" name="Resim 5">
            <a:extLst>
              <a:ext uri="{FF2B5EF4-FFF2-40B4-BE49-F238E27FC236}">
                <a16:creationId xmlns:a16="http://schemas.microsoft.com/office/drawing/2014/main" id="{81FDF245-9A69-4BD5-A026-414D6CA76F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105" y="7311761"/>
            <a:ext cx="3042214" cy="3042214"/>
          </a:xfrm>
          <a:prstGeom prst="rect">
            <a:avLst/>
          </a:prstGeom>
        </p:spPr>
      </p:pic>
      <p:pic>
        <p:nvPicPr>
          <p:cNvPr id="7" name="Resim 6">
            <a:extLst>
              <a:ext uri="{FF2B5EF4-FFF2-40B4-BE49-F238E27FC236}">
                <a16:creationId xmlns:a16="http://schemas.microsoft.com/office/drawing/2014/main" id="{C83180AD-9D66-4B23-A5BE-0633436FCD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1469" y="7302995"/>
            <a:ext cx="2003403" cy="3474652"/>
          </a:xfrm>
          <a:prstGeom prst="rect">
            <a:avLst/>
          </a:prstGeom>
        </p:spPr>
      </p:pic>
      <p:pic>
        <p:nvPicPr>
          <p:cNvPr id="8" name="Resim 7">
            <a:extLst>
              <a:ext uri="{FF2B5EF4-FFF2-40B4-BE49-F238E27FC236}">
                <a16:creationId xmlns:a16="http://schemas.microsoft.com/office/drawing/2014/main" id="{0D80457D-657D-4D39-A3BE-682AC3FFF3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0121" y="10353975"/>
            <a:ext cx="2209800" cy="2066925"/>
          </a:xfrm>
          <a:prstGeom prst="rect">
            <a:avLst/>
          </a:prstGeom>
        </p:spPr>
      </p:pic>
      <p:pic>
        <p:nvPicPr>
          <p:cNvPr id="9" name="Resim 8">
            <a:extLst>
              <a:ext uri="{FF2B5EF4-FFF2-40B4-BE49-F238E27FC236}">
                <a16:creationId xmlns:a16="http://schemas.microsoft.com/office/drawing/2014/main" id="{34FA651D-FD15-468B-8DB5-89502D1250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22624" y="10668200"/>
            <a:ext cx="4063678" cy="2285819"/>
          </a:xfrm>
          <a:prstGeom prst="rect">
            <a:avLst/>
          </a:prstGeom>
        </p:spPr>
      </p:pic>
      <p:pic>
        <p:nvPicPr>
          <p:cNvPr id="10" name="Resim 9">
            <a:extLst>
              <a:ext uri="{FF2B5EF4-FFF2-40B4-BE49-F238E27FC236}">
                <a16:creationId xmlns:a16="http://schemas.microsoft.com/office/drawing/2014/main" id="{7767B915-86C7-460A-8000-AFD51CF52D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24983" y="8532420"/>
            <a:ext cx="3080201" cy="4297226"/>
          </a:xfrm>
          <a:prstGeom prst="rect">
            <a:avLst/>
          </a:prstGeom>
        </p:spPr>
      </p:pic>
      <mc:AlternateContent xmlns:mc="http://schemas.openxmlformats.org/markup-compatibility/2006">
        <mc:Choice xmlns:am3d="http://schemas.microsoft.com/office/drawing/2017/model3d" Requires="am3d">
          <p:graphicFrame>
            <p:nvGraphicFramePr>
              <p:cNvPr id="11" name="3B Model 10">
                <a:extLst>
                  <a:ext uri="{FF2B5EF4-FFF2-40B4-BE49-F238E27FC236}">
                    <a16:creationId xmlns:a16="http://schemas.microsoft.com/office/drawing/2014/main" id="{B7DC58F2-8C71-4182-AEFD-6F26370A34B3}"/>
                  </a:ext>
                </a:extLst>
              </p:cNvPr>
              <p:cNvGraphicFramePr>
                <a:graphicFrameLocks noChangeAspect="1"/>
              </p:cNvGraphicFramePr>
              <p:nvPr>
                <p:extLst>
                  <p:ext uri="{D42A27DB-BD31-4B8C-83A1-F6EECF244321}">
                    <p14:modId xmlns:p14="http://schemas.microsoft.com/office/powerpoint/2010/main" val="426386746"/>
                  </p:ext>
                </p:extLst>
              </p:nvPr>
            </p:nvGraphicFramePr>
            <p:xfrm>
              <a:off x="4808560" y="2884864"/>
              <a:ext cx="3131672" cy="4270464"/>
            </p:xfrm>
            <a:graphic>
              <a:graphicData uri="http://schemas.microsoft.com/office/drawing/2017/model3d">
                <am3d:model3d r:embed="rId8">
                  <am3d:spPr>
                    <a:xfrm>
                      <a:off x="0" y="0"/>
                      <a:ext cx="3131672" cy="4270464"/>
                    </a:xfrm>
                    <a:prstGeom prst="rect">
                      <a:avLst/>
                    </a:prstGeom>
                  </am3d:spPr>
                  <am3d:camera>
                    <am3d:pos x="0" y="0" z="63536210"/>
                    <am3d:up dx="0" dy="36000000" dz="0"/>
                    <am3d:lookAt x="0" y="0" z="0"/>
                    <am3d:perspective fov="2700000"/>
                  </am3d:camera>
                  <am3d:trans>
                    <am3d:meterPerModelUnit n="10666" d="1000000"/>
                    <am3d:preTrans dx="-10711" dy="-17737504" dz="3535889"/>
                    <am3d:scale>
                      <am3d:sx n="1000000" d="1000000"/>
                      <am3d:sy n="1000000" d="1000000"/>
                      <am3d:sz n="1000000" d="1000000"/>
                    </am3d:scale>
                    <am3d:rot ax="856956" ay="45605" az="11617"/>
                    <am3d:postTrans dx="0" dy="0" dz="0"/>
                  </am3d:trans>
                  <am3d:raster rName="Office3DRenderer" rVer="16.0.8326">
                    <am3d:blip r:embed="rId9"/>
                  </am3d:raster>
                  <am3d:objViewport viewportSz="55871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B Model 10">
                <a:extLst>
                  <a:ext uri="{FF2B5EF4-FFF2-40B4-BE49-F238E27FC236}">
                    <a16:creationId xmlns:a16="http://schemas.microsoft.com/office/drawing/2014/main" id="{B7DC58F2-8C71-4182-AEFD-6F26370A34B3}"/>
                  </a:ext>
                </a:extLst>
              </p:cNvPr>
              <p:cNvPicPr>
                <a:picLocks noGrp="1" noRot="1" noChangeAspect="1" noMove="1" noResize="1" noEditPoints="1" noAdjustHandles="1" noChangeArrowheads="1" noChangeShapeType="1" noCrop="1"/>
              </p:cNvPicPr>
              <p:nvPr/>
            </p:nvPicPr>
            <p:blipFill>
              <a:blip r:embed="rId9"/>
              <a:stretch>
                <a:fillRect/>
              </a:stretch>
            </p:blipFill>
            <p:spPr>
              <a:xfrm>
                <a:off x="4808560" y="2884864"/>
                <a:ext cx="3131672" cy="4270464"/>
              </a:xfrm>
              <a:prstGeom prst="rect">
                <a:avLst/>
              </a:prstGeom>
            </p:spPr>
          </p:pic>
        </mc:Fallback>
      </mc:AlternateContent>
    </p:spTree>
    <p:extLst>
      <p:ext uri="{BB962C8B-B14F-4D97-AF65-F5344CB8AC3E}">
        <p14:creationId xmlns:p14="http://schemas.microsoft.com/office/powerpoint/2010/main" val="27052957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0E00F1F-CEEB-4452-B767-D3EDF7321E53}"/>
              </a:ext>
            </a:extLst>
          </p:cNvPr>
          <p:cNvSpPr>
            <a:spLocks noGrp="1"/>
          </p:cNvSpPr>
          <p:nvPr>
            <p:ph type="title"/>
          </p:nvPr>
        </p:nvSpPr>
        <p:spPr>
          <a:xfrm>
            <a:off x="4683422" y="307176"/>
            <a:ext cx="3127310" cy="1325563"/>
          </a:xfrm>
        </p:spPr>
        <p:txBody>
          <a:bodyPr/>
          <a:lstStyle/>
          <a:p>
            <a:r>
              <a:rPr lang="tr-TR" dirty="0">
                <a:solidFill>
                  <a:schemeClr val="bg1"/>
                </a:solidFill>
                <a:latin typeface="Times New Roman" panose="02020603050405020304" pitchFamily="18" charset="0"/>
                <a:cs typeface="Times New Roman" panose="02020603050405020304" pitchFamily="18" charset="0"/>
              </a:rPr>
              <a:t>Linux Nedir</a:t>
            </a:r>
          </a:p>
        </p:txBody>
      </p:sp>
      <p:sp>
        <p:nvSpPr>
          <p:cNvPr id="3" name="İçerik Yer Tutucusu 2">
            <a:extLst>
              <a:ext uri="{FF2B5EF4-FFF2-40B4-BE49-F238E27FC236}">
                <a16:creationId xmlns:a16="http://schemas.microsoft.com/office/drawing/2014/main" id="{DBB965C6-EA6D-472F-BC5C-9D4B83AFC9A7}"/>
              </a:ext>
            </a:extLst>
          </p:cNvPr>
          <p:cNvSpPr>
            <a:spLocks noGrp="1"/>
          </p:cNvSpPr>
          <p:nvPr>
            <p:ph idx="1"/>
          </p:nvPr>
        </p:nvSpPr>
        <p:spPr>
          <a:xfrm>
            <a:off x="6660087" y="1825624"/>
            <a:ext cx="5363547" cy="4351338"/>
          </a:xfrm>
        </p:spPr>
        <p:txBody>
          <a:bodyPr/>
          <a:lstStyle/>
          <a:p>
            <a:pPr marL="0" indent="0" algn="just">
              <a:buNone/>
            </a:pPr>
            <a:r>
              <a:rPr lang="tr-TR" dirty="0">
                <a:solidFill>
                  <a:schemeClr val="bg1"/>
                </a:solidFill>
                <a:latin typeface="Times New Roman" panose="02020603050405020304" pitchFamily="18" charset="0"/>
                <a:cs typeface="Times New Roman" panose="02020603050405020304" pitchFamily="18" charset="0"/>
              </a:rPr>
              <a:t>	Linux, </a:t>
            </a:r>
            <a:r>
              <a:rPr lang="tr-TR" dirty="0" err="1">
                <a:solidFill>
                  <a:schemeClr val="bg1"/>
                </a:solidFill>
                <a:latin typeface="Times New Roman" panose="02020603050405020304" pitchFamily="18" charset="0"/>
                <a:cs typeface="Times New Roman" panose="02020603050405020304" pitchFamily="18" charset="0"/>
              </a:rPr>
              <a:t>Linus</a:t>
            </a:r>
            <a:r>
              <a:rPr lang="tr-TR" dirty="0">
                <a:solidFill>
                  <a:schemeClr val="bg1"/>
                </a:solidFill>
                <a:latin typeface="Times New Roman" panose="02020603050405020304" pitchFamily="18" charset="0"/>
                <a:cs typeface="Times New Roman" panose="02020603050405020304" pitchFamily="18" charset="0"/>
              </a:rPr>
              <a:t> </a:t>
            </a:r>
            <a:r>
              <a:rPr lang="tr-TR" dirty="0" err="1">
                <a:solidFill>
                  <a:schemeClr val="bg1"/>
                </a:solidFill>
                <a:latin typeface="Times New Roman" panose="02020603050405020304" pitchFamily="18" charset="0"/>
                <a:cs typeface="Times New Roman" panose="02020603050405020304" pitchFamily="18" charset="0"/>
              </a:rPr>
              <a:t>Torvalds'ın</a:t>
            </a:r>
            <a:r>
              <a:rPr lang="tr-TR" dirty="0">
                <a:solidFill>
                  <a:schemeClr val="bg1"/>
                </a:solidFill>
                <a:latin typeface="Times New Roman" panose="02020603050405020304" pitchFamily="18" charset="0"/>
                <a:cs typeface="Times New Roman" panose="02020603050405020304" pitchFamily="18" charset="0"/>
              </a:rPr>
              <a:t> 1991'de başlattığı özgür ve açık kaynaklı bir işletim sistemidir. Topluluk tabanlı gelişen bu sistem, dünya genelinde yaygın olarak kullanılmakta ve çeşitli dağıtımlarla farklı ihtiyaçlara hitap etmektedir.</a:t>
            </a:r>
          </a:p>
        </p:txBody>
      </p:sp>
      <mc:AlternateContent xmlns:mc="http://schemas.openxmlformats.org/markup-compatibility/2006">
        <mc:Choice xmlns:am3d="http://schemas.microsoft.com/office/drawing/2017/model3d" Requires="am3d">
          <p:graphicFrame>
            <p:nvGraphicFramePr>
              <p:cNvPr id="4" name="3B Model 3">
                <a:extLst>
                  <a:ext uri="{FF2B5EF4-FFF2-40B4-BE49-F238E27FC236}">
                    <a16:creationId xmlns:a16="http://schemas.microsoft.com/office/drawing/2014/main" id="{33111B6F-5D6D-4034-A919-AAD20D878814}"/>
                  </a:ext>
                </a:extLst>
              </p:cNvPr>
              <p:cNvGraphicFramePr>
                <a:graphicFrameLocks noChangeAspect="1"/>
              </p:cNvGraphicFramePr>
              <p:nvPr>
                <p:extLst>
                  <p:ext uri="{D42A27DB-BD31-4B8C-83A1-F6EECF244321}">
                    <p14:modId xmlns:p14="http://schemas.microsoft.com/office/powerpoint/2010/main" val="59651506"/>
                  </p:ext>
                </p:extLst>
              </p:nvPr>
            </p:nvGraphicFramePr>
            <p:xfrm>
              <a:off x="923729" y="1352957"/>
              <a:ext cx="3759693" cy="5296673"/>
            </p:xfrm>
            <a:graphic>
              <a:graphicData uri="http://schemas.microsoft.com/office/drawing/2017/model3d">
                <am3d:model3d r:embed="rId2">
                  <am3d:spPr>
                    <a:xfrm>
                      <a:off x="0" y="0"/>
                      <a:ext cx="3759693" cy="5296673"/>
                    </a:xfrm>
                    <a:prstGeom prst="rect">
                      <a:avLst/>
                    </a:prstGeom>
                  </am3d:spPr>
                  <am3d:camera>
                    <am3d:pos x="0" y="0" z="63536210"/>
                    <am3d:up dx="0" dy="36000000" dz="0"/>
                    <am3d:lookAt x="0" y="0" z="0"/>
                    <am3d:perspective fov="2700000"/>
                  </am3d:camera>
                  <am3d:trans>
                    <am3d:meterPerModelUnit n="10666" d="1000000"/>
                    <am3d:preTrans dx="-10711" dy="-17737504" dz="3535889"/>
                    <am3d:scale>
                      <am3d:sx n="1000000" d="1000000"/>
                      <am3d:sy n="1000000" d="1000000"/>
                      <am3d:sz n="1000000" d="1000000"/>
                    </am3d:scale>
                    <am3d:rot ax="347566" ay="1262211" az="125133"/>
                    <am3d:postTrans dx="0" dy="0" dz="0"/>
                  </am3d:trans>
                  <am3d:raster rName="Office3DRenderer" rVer="16.0.8326">
                    <am3d:blip r:embed="rId3"/>
                  </am3d:raster>
                  <am3d:objViewport viewportSz="66208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B Model 3">
                <a:extLst>
                  <a:ext uri="{FF2B5EF4-FFF2-40B4-BE49-F238E27FC236}">
                    <a16:creationId xmlns:a16="http://schemas.microsoft.com/office/drawing/2014/main" id="{33111B6F-5D6D-4034-A919-AAD20D878814}"/>
                  </a:ext>
                </a:extLst>
              </p:cNvPr>
              <p:cNvPicPr>
                <a:picLocks noGrp="1" noRot="1" noChangeAspect="1" noMove="1" noResize="1" noEditPoints="1" noAdjustHandles="1" noChangeArrowheads="1" noChangeShapeType="1" noCrop="1"/>
              </p:cNvPicPr>
              <p:nvPr/>
            </p:nvPicPr>
            <p:blipFill>
              <a:blip r:embed="rId3"/>
              <a:stretch>
                <a:fillRect/>
              </a:stretch>
            </p:blipFill>
            <p:spPr>
              <a:xfrm>
                <a:off x="923729" y="1352957"/>
                <a:ext cx="3759693" cy="529667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B Model 4">
                <a:extLst>
                  <a:ext uri="{FF2B5EF4-FFF2-40B4-BE49-F238E27FC236}">
                    <a16:creationId xmlns:a16="http://schemas.microsoft.com/office/drawing/2014/main" id="{B68D76AD-2031-4407-B20D-6BE8F4188ACC}"/>
                  </a:ext>
                </a:extLst>
              </p:cNvPr>
              <p:cNvGraphicFramePr>
                <a:graphicFrameLocks noChangeAspect="1"/>
              </p:cNvGraphicFramePr>
              <p:nvPr>
                <p:extLst>
                  <p:ext uri="{D42A27DB-BD31-4B8C-83A1-F6EECF244321}">
                    <p14:modId xmlns:p14="http://schemas.microsoft.com/office/powerpoint/2010/main" val="3748337641"/>
                  </p:ext>
                </p:extLst>
              </p:nvPr>
            </p:nvGraphicFramePr>
            <p:xfrm>
              <a:off x="3546014" y="7154766"/>
              <a:ext cx="2701063" cy="3344746"/>
            </p:xfrm>
            <a:graphic>
              <a:graphicData uri="http://schemas.microsoft.com/office/drawing/2017/model3d">
                <am3d:model3d r:embed="rId4">
                  <am3d:spPr>
                    <a:xfrm>
                      <a:off x="0" y="0"/>
                      <a:ext cx="2701063" cy="3344746"/>
                    </a:xfrm>
                    <a:prstGeom prst="rect">
                      <a:avLst/>
                    </a:prstGeom>
                  </am3d:spPr>
                  <am3d:camera>
                    <am3d:pos x="0" y="0" z="60854490"/>
                    <am3d:up dx="0" dy="36000000" dz="0"/>
                    <am3d:lookAt x="0" y="0" z="0"/>
                    <am3d:perspective fov="2700000"/>
                  </am3d:camera>
                  <am3d:trans>
                    <am3d:meterPerModelUnit n="25212" d="1000000"/>
                    <am3d:preTrans dx="655867" dy="-18074282" dz="-64548"/>
                    <am3d:scale>
                      <am3d:sx n="1000000" d="1000000"/>
                      <am3d:sy n="1000000" d="1000000"/>
                      <am3d:sz n="1000000" d="1000000"/>
                    </am3d:scale>
                    <am3d:rot/>
                    <am3d:postTrans dx="0" dy="0" dz="0"/>
                  </am3d:trans>
                  <am3d:raster rName="Office3DRenderer" rVer="16.0.8326">
                    <am3d:blip r:embed="rId5"/>
                  </am3d:raster>
                  <am3d:objViewport viewportSz="44798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B Model 4">
                <a:extLst>
                  <a:ext uri="{FF2B5EF4-FFF2-40B4-BE49-F238E27FC236}">
                    <a16:creationId xmlns:a16="http://schemas.microsoft.com/office/drawing/2014/main" id="{B68D76AD-2031-4407-B20D-6BE8F4188ACC}"/>
                  </a:ext>
                </a:extLst>
              </p:cNvPr>
              <p:cNvPicPr>
                <a:picLocks noGrp="1" noRot="1" noChangeAspect="1" noMove="1" noResize="1" noEditPoints="1" noAdjustHandles="1" noChangeArrowheads="1" noChangeShapeType="1" noCrop="1"/>
              </p:cNvPicPr>
              <p:nvPr/>
            </p:nvPicPr>
            <p:blipFill>
              <a:blip r:embed="rId5"/>
              <a:stretch>
                <a:fillRect/>
              </a:stretch>
            </p:blipFill>
            <p:spPr>
              <a:xfrm>
                <a:off x="3546014" y="7154766"/>
                <a:ext cx="2701063" cy="334474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B Model 5">
                <a:extLst>
                  <a:ext uri="{FF2B5EF4-FFF2-40B4-BE49-F238E27FC236}">
                    <a16:creationId xmlns:a16="http://schemas.microsoft.com/office/drawing/2014/main" id="{E87D6DE5-8521-405C-9B04-CE223F83294E}"/>
                  </a:ext>
                </a:extLst>
              </p:cNvPr>
              <p:cNvGraphicFramePr>
                <a:graphicFrameLocks noChangeAspect="1"/>
              </p:cNvGraphicFramePr>
              <p:nvPr>
                <p:extLst>
                  <p:ext uri="{D42A27DB-BD31-4B8C-83A1-F6EECF244321}">
                    <p14:modId xmlns:p14="http://schemas.microsoft.com/office/powerpoint/2010/main" val="1386644605"/>
                  </p:ext>
                </p:extLst>
              </p:nvPr>
            </p:nvGraphicFramePr>
            <p:xfrm>
              <a:off x="6713334" y="7744367"/>
              <a:ext cx="2180335" cy="2633847"/>
            </p:xfrm>
            <a:graphic>
              <a:graphicData uri="http://schemas.microsoft.com/office/drawing/2017/model3d">
                <am3d:model3d r:embed="rId6">
                  <am3d:spPr>
                    <a:xfrm>
                      <a:off x="0" y="0"/>
                      <a:ext cx="2180335" cy="2633847"/>
                    </a:xfrm>
                    <a:prstGeom prst="rect">
                      <a:avLst/>
                    </a:prstGeom>
                    <a:effectLst>
                      <a:glow>
                        <a:schemeClr val="accent1"/>
                      </a:glow>
                      <a:reflection stA="0" endPos="70000" dist="50800" dir="5400000" sy="-100000" algn="bl" rotWithShape="0"/>
                    </a:effectLst>
                  </am3d:spPr>
                  <am3d:camera>
                    <am3d:pos x="0" y="0" z="66859055"/>
                    <am3d:up dx="0" dy="36000000" dz="0"/>
                    <am3d:lookAt x="0" y="0" z="0"/>
                    <am3d:perspective fov="2700000"/>
                  </am3d:camera>
                  <am3d:trans>
                    <am3d:meterPerModelUnit n="280020" d="1000000"/>
                    <am3d:preTrans dx="-233807" dy="-23560616" dz="257714"/>
                    <am3d:scale>
                      <am3d:sx n="1000000" d="1000000"/>
                      <am3d:sy n="1000000" d="1000000"/>
                      <am3d:sz n="1000000" d="1000000"/>
                    </am3d:scale>
                    <am3d:rot ax="193788" ay="664577" az="37269"/>
                    <am3d:postTrans dx="0" dy="0" dz="0"/>
                  </am3d:trans>
                  <am3d:raster rName="Office3DRenderer" rVer="16.0.8326">
                    <am3d:blip r:embed="rId7"/>
                  </am3d:raster>
                  <am3d:objViewport viewportSz="383288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B Model 5">
                <a:extLst>
                  <a:ext uri="{FF2B5EF4-FFF2-40B4-BE49-F238E27FC236}">
                    <a16:creationId xmlns:a16="http://schemas.microsoft.com/office/drawing/2014/main" id="{E87D6DE5-8521-405C-9B04-CE223F83294E}"/>
                  </a:ext>
                </a:extLst>
              </p:cNvPr>
              <p:cNvPicPr>
                <a:picLocks noGrp="1" noRot="1" noChangeAspect="1" noMove="1" noResize="1" noEditPoints="1" noAdjustHandles="1" noChangeArrowheads="1" noChangeShapeType="1" noCrop="1"/>
              </p:cNvPicPr>
              <p:nvPr/>
            </p:nvPicPr>
            <p:blipFill>
              <a:blip r:embed="rId7"/>
              <a:stretch>
                <a:fillRect/>
              </a:stretch>
            </p:blipFill>
            <p:spPr>
              <a:xfrm>
                <a:off x="6713334" y="7744367"/>
                <a:ext cx="2180335" cy="2633847"/>
              </a:xfrm>
              <a:prstGeom prst="rect">
                <a:avLst/>
              </a:prstGeom>
              <a:effectLst>
                <a:glow>
                  <a:schemeClr val="accent1"/>
                </a:glow>
                <a:reflection stA="0" endPos="70000" dist="50800" dir="5400000" sy="-100000" algn="bl" rotWithShape="0"/>
              </a:effectLst>
            </p:spPr>
          </p:pic>
        </mc:Fallback>
      </mc:AlternateContent>
      <mc:AlternateContent xmlns:mc="http://schemas.openxmlformats.org/markup-compatibility/2006">
        <mc:Choice xmlns:am3d="http://schemas.microsoft.com/office/drawing/2017/model3d" Requires="am3d">
          <p:graphicFrame>
            <p:nvGraphicFramePr>
              <p:cNvPr id="7" name="3B Model 6">
                <a:extLst>
                  <a:ext uri="{FF2B5EF4-FFF2-40B4-BE49-F238E27FC236}">
                    <a16:creationId xmlns:a16="http://schemas.microsoft.com/office/drawing/2014/main" id="{A1AED35E-F3E5-498A-BCDA-083107C0D66C}"/>
                  </a:ext>
                </a:extLst>
              </p:cNvPr>
              <p:cNvGraphicFramePr>
                <a:graphicFrameLocks noChangeAspect="1"/>
              </p:cNvGraphicFramePr>
              <p:nvPr>
                <p:extLst>
                  <p:ext uri="{D42A27DB-BD31-4B8C-83A1-F6EECF244321}">
                    <p14:modId xmlns:p14="http://schemas.microsoft.com/office/powerpoint/2010/main" val="1280327187"/>
                  </p:ext>
                </p:extLst>
              </p:nvPr>
            </p:nvGraphicFramePr>
            <p:xfrm>
              <a:off x="9826183" y="7997873"/>
              <a:ext cx="2197451" cy="2286148"/>
            </p:xfrm>
            <a:graphic>
              <a:graphicData uri="http://schemas.microsoft.com/office/drawing/2017/model3d">
                <am3d:model3d r:embed="rId8">
                  <am3d:spPr>
                    <a:xfrm>
                      <a:off x="0" y="0"/>
                      <a:ext cx="2197451" cy="2286148"/>
                    </a:xfrm>
                    <a:prstGeom prst="rect">
                      <a:avLst/>
                    </a:prstGeom>
                  </am3d:spPr>
                  <am3d:camera>
                    <am3d:pos x="0" y="0" z="65877207"/>
                    <am3d:up dx="0" dy="36000000" dz="0"/>
                    <am3d:lookAt x="0" y="0" z="0"/>
                    <am3d:perspective fov="2700000"/>
                  </am3d:camera>
                  <am3d:trans>
                    <am3d:meterPerModelUnit n="238088" d="1000000"/>
                    <am3d:preTrans dx="-3601824" dy="-4298245" dz="-690951"/>
                    <am3d:scale>
                      <am3d:sx n="1000000" d="1000000"/>
                      <am3d:sy n="1000000" d="1000000"/>
                      <am3d:sz n="1000000" d="1000000"/>
                    </am3d:scale>
                    <am3d:rot ax="10201160" ay="5167670" az="10202572"/>
                    <am3d:postTrans dx="0" dy="0" dz="0"/>
                  </am3d:trans>
                  <am3d:raster rName="Office3DRenderer" rVer="16.0.8326">
                    <am3d:blip r:embed="rId9"/>
                  </am3d:raster>
                  <am3d:objViewport viewportSz="32680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B Model 6">
                <a:extLst>
                  <a:ext uri="{FF2B5EF4-FFF2-40B4-BE49-F238E27FC236}">
                    <a16:creationId xmlns:a16="http://schemas.microsoft.com/office/drawing/2014/main" id="{A1AED35E-F3E5-498A-BCDA-083107C0D66C}"/>
                  </a:ext>
                </a:extLst>
              </p:cNvPr>
              <p:cNvPicPr>
                <a:picLocks noGrp="1" noRot="1" noChangeAspect="1" noMove="1" noResize="1" noEditPoints="1" noAdjustHandles="1" noChangeArrowheads="1" noChangeShapeType="1" noCrop="1"/>
              </p:cNvPicPr>
              <p:nvPr/>
            </p:nvPicPr>
            <p:blipFill>
              <a:blip r:embed="rId9"/>
              <a:stretch>
                <a:fillRect/>
              </a:stretch>
            </p:blipFill>
            <p:spPr>
              <a:xfrm>
                <a:off x="9826183" y="7997873"/>
                <a:ext cx="2197451" cy="2286148"/>
              </a:xfrm>
              <a:prstGeom prst="rect">
                <a:avLst/>
              </a:prstGeom>
            </p:spPr>
          </p:pic>
        </mc:Fallback>
      </mc:AlternateContent>
      <p:sp>
        <p:nvSpPr>
          <p:cNvPr id="8" name="Metin kutusu 7">
            <a:extLst>
              <a:ext uri="{FF2B5EF4-FFF2-40B4-BE49-F238E27FC236}">
                <a16:creationId xmlns:a16="http://schemas.microsoft.com/office/drawing/2014/main" id="{9B4E59D7-8CDA-4D07-A462-20DB70778952}"/>
              </a:ext>
            </a:extLst>
          </p:cNvPr>
          <p:cNvSpPr txBox="1"/>
          <p:nvPr/>
        </p:nvSpPr>
        <p:spPr>
          <a:xfrm>
            <a:off x="2661920" y="6432698"/>
            <a:ext cx="884094" cy="369332"/>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*TUX</a:t>
            </a:r>
          </a:p>
        </p:txBody>
      </p:sp>
    </p:spTree>
    <p:extLst>
      <p:ext uri="{BB962C8B-B14F-4D97-AF65-F5344CB8AC3E}">
        <p14:creationId xmlns:p14="http://schemas.microsoft.com/office/powerpoint/2010/main" val="25590282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0E00F1F-CEEB-4452-B767-D3EDF7321E53}"/>
              </a:ext>
            </a:extLst>
          </p:cNvPr>
          <p:cNvSpPr>
            <a:spLocks noGrp="1"/>
          </p:cNvSpPr>
          <p:nvPr>
            <p:ph type="title"/>
          </p:nvPr>
        </p:nvSpPr>
        <p:spPr>
          <a:xfrm>
            <a:off x="4285094" y="345232"/>
            <a:ext cx="3779520" cy="1325563"/>
          </a:xfrm>
        </p:spPr>
        <p:txBody>
          <a:bodyPr/>
          <a:lstStyle/>
          <a:p>
            <a:r>
              <a:rPr lang="tr-TR" dirty="0">
                <a:solidFill>
                  <a:schemeClr val="bg1"/>
                </a:solidFill>
                <a:latin typeface="Times New Roman" panose="02020603050405020304" pitchFamily="18" charset="0"/>
                <a:cs typeface="Times New Roman" panose="02020603050405020304" pitchFamily="18" charset="0"/>
              </a:rPr>
              <a:t>Windows Nedir</a:t>
            </a:r>
          </a:p>
        </p:txBody>
      </p:sp>
      <mc:AlternateContent xmlns:mc="http://schemas.openxmlformats.org/markup-compatibility/2006">
        <mc:Choice xmlns:am3d="http://schemas.microsoft.com/office/drawing/2017/model3d" Requires="am3d">
          <p:graphicFrame>
            <p:nvGraphicFramePr>
              <p:cNvPr id="4" name="3B Model 3">
                <a:extLst>
                  <a:ext uri="{FF2B5EF4-FFF2-40B4-BE49-F238E27FC236}">
                    <a16:creationId xmlns:a16="http://schemas.microsoft.com/office/drawing/2014/main" id="{33111B6F-5D6D-4034-A919-AAD20D878814}"/>
                  </a:ext>
                </a:extLst>
              </p:cNvPr>
              <p:cNvGraphicFramePr>
                <a:graphicFrameLocks noChangeAspect="1"/>
              </p:cNvGraphicFramePr>
              <p:nvPr>
                <p:extLst>
                  <p:ext uri="{D42A27DB-BD31-4B8C-83A1-F6EECF244321}">
                    <p14:modId xmlns:p14="http://schemas.microsoft.com/office/powerpoint/2010/main" val="4115214749"/>
                  </p:ext>
                </p:extLst>
              </p:nvPr>
            </p:nvGraphicFramePr>
            <p:xfrm>
              <a:off x="-153820" y="6858000"/>
              <a:ext cx="2640480" cy="3719920"/>
            </p:xfrm>
            <a:graphic>
              <a:graphicData uri="http://schemas.microsoft.com/office/drawing/2017/model3d">
                <am3d:model3d r:embed="rId2">
                  <am3d:spPr>
                    <a:xfrm>
                      <a:off x="0" y="0"/>
                      <a:ext cx="2640480" cy="3719920"/>
                    </a:xfrm>
                    <a:prstGeom prst="rect">
                      <a:avLst/>
                    </a:prstGeom>
                  </am3d:spPr>
                  <am3d:camera>
                    <am3d:pos x="0" y="0" z="63536210"/>
                    <am3d:up dx="0" dy="36000000" dz="0"/>
                    <am3d:lookAt x="0" y="0" z="0"/>
                    <am3d:perspective fov="2700000"/>
                  </am3d:camera>
                  <am3d:trans>
                    <am3d:meterPerModelUnit n="10666" d="1000000"/>
                    <am3d:preTrans dx="-10711" dy="-17737504" dz="3535889"/>
                    <am3d:scale>
                      <am3d:sx n="1000000" d="1000000"/>
                      <am3d:sy n="1000000" d="1000000"/>
                      <am3d:sz n="1000000" d="1000000"/>
                    </am3d:scale>
                    <am3d:rot ax="347566" ay="1262211" az="125133"/>
                    <am3d:postTrans dx="0" dy="0" dz="0"/>
                  </am3d:trans>
                  <am3d:raster rName="Office3DRenderer" rVer="16.0.8326">
                    <am3d:blip r:embed="rId3"/>
                  </am3d:raster>
                  <am3d:objViewport viewportSz="46288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B Model 3">
                <a:extLst>
                  <a:ext uri="{FF2B5EF4-FFF2-40B4-BE49-F238E27FC236}">
                    <a16:creationId xmlns:a16="http://schemas.microsoft.com/office/drawing/2014/main" id="{33111B6F-5D6D-4034-A919-AAD20D878814}"/>
                  </a:ext>
                </a:extLst>
              </p:cNvPr>
              <p:cNvPicPr>
                <a:picLocks noGrp="1" noRot="1" noChangeAspect="1" noMove="1" noResize="1" noEditPoints="1" noAdjustHandles="1" noChangeArrowheads="1" noChangeShapeType="1" noCrop="1"/>
              </p:cNvPicPr>
              <p:nvPr/>
            </p:nvPicPr>
            <p:blipFill>
              <a:blip r:embed="rId3"/>
              <a:stretch>
                <a:fillRect/>
              </a:stretch>
            </p:blipFill>
            <p:spPr>
              <a:xfrm>
                <a:off x="-153820" y="6858000"/>
                <a:ext cx="2640480" cy="371992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B Model 4">
                <a:extLst>
                  <a:ext uri="{FF2B5EF4-FFF2-40B4-BE49-F238E27FC236}">
                    <a16:creationId xmlns:a16="http://schemas.microsoft.com/office/drawing/2014/main" id="{B68D76AD-2031-4407-B20D-6BE8F4188ACC}"/>
                  </a:ext>
                </a:extLst>
              </p:cNvPr>
              <p:cNvGraphicFramePr>
                <a:graphicFrameLocks noChangeAspect="1"/>
              </p:cNvGraphicFramePr>
              <p:nvPr/>
            </p:nvGraphicFramePr>
            <p:xfrm>
              <a:off x="3546014" y="7154766"/>
              <a:ext cx="2701063" cy="3344746"/>
            </p:xfrm>
            <a:graphic>
              <a:graphicData uri="http://schemas.microsoft.com/office/drawing/2017/model3d">
                <am3d:model3d r:embed="rId4">
                  <am3d:spPr>
                    <a:xfrm>
                      <a:off x="0" y="0"/>
                      <a:ext cx="2701063" cy="3344746"/>
                    </a:xfrm>
                    <a:prstGeom prst="rect">
                      <a:avLst/>
                    </a:prstGeom>
                  </am3d:spPr>
                  <am3d:camera>
                    <am3d:pos x="0" y="0" z="60854490"/>
                    <am3d:up dx="0" dy="36000000" dz="0"/>
                    <am3d:lookAt x="0" y="0" z="0"/>
                    <am3d:perspective fov="2700000"/>
                  </am3d:camera>
                  <am3d:trans>
                    <am3d:meterPerModelUnit n="25212" d="1000000"/>
                    <am3d:preTrans dx="655867" dy="-18074282" dz="-64548"/>
                    <am3d:scale>
                      <am3d:sx n="1000000" d="1000000"/>
                      <am3d:sy n="1000000" d="1000000"/>
                      <am3d:sz n="1000000" d="1000000"/>
                    </am3d:scale>
                    <am3d:rot/>
                    <am3d:postTrans dx="0" dy="0" dz="0"/>
                  </am3d:trans>
                  <am3d:raster rName="Office3DRenderer" rVer="16.0.8326">
                    <am3d:blip r:embed="rId5"/>
                  </am3d:raster>
                  <am3d:objViewport viewportSz="44798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B Model 4">
                <a:extLst>
                  <a:ext uri="{FF2B5EF4-FFF2-40B4-BE49-F238E27FC236}">
                    <a16:creationId xmlns:a16="http://schemas.microsoft.com/office/drawing/2014/main" id="{B68D76AD-2031-4407-B20D-6BE8F4188ACC}"/>
                  </a:ext>
                </a:extLst>
              </p:cNvPr>
              <p:cNvPicPr>
                <a:picLocks noGrp="1" noRot="1" noChangeAspect="1" noMove="1" noResize="1" noEditPoints="1" noAdjustHandles="1" noChangeArrowheads="1" noChangeShapeType="1" noCrop="1"/>
              </p:cNvPicPr>
              <p:nvPr/>
            </p:nvPicPr>
            <p:blipFill>
              <a:blip r:embed="rId5"/>
              <a:stretch>
                <a:fillRect/>
              </a:stretch>
            </p:blipFill>
            <p:spPr>
              <a:xfrm>
                <a:off x="3546014" y="7154766"/>
                <a:ext cx="2701063" cy="334474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B Model 5">
                <a:extLst>
                  <a:ext uri="{FF2B5EF4-FFF2-40B4-BE49-F238E27FC236}">
                    <a16:creationId xmlns:a16="http://schemas.microsoft.com/office/drawing/2014/main" id="{E87D6DE5-8521-405C-9B04-CE223F83294E}"/>
                  </a:ext>
                </a:extLst>
              </p:cNvPr>
              <p:cNvGraphicFramePr>
                <a:graphicFrameLocks noChangeAspect="1"/>
              </p:cNvGraphicFramePr>
              <p:nvPr/>
            </p:nvGraphicFramePr>
            <p:xfrm>
              <a:off x="6713334" y="7744367"/>
              <a:ext cx="2180335" cy="2633847"/>
            </p:xfrm>
            <a:graphic>
              <a:graphicData uri="http://schemas.microsoft.com/office/drawing/2017/model3d">
                <am3d:model3d r:embed="rId6">
                  <am3d:spPr>
                    <a:xfrm>
                      <a:off x="0" y="0"/>
                      <a:ext cx="2180335" cy="2633847"/>
                    </a:xfrm>
                    <a:prstGeom prst="rect">
                      <a:avLst/>
                    </a:prstGeom>
                    <a:effectLst>
                      <a:glow>
                        <a:schemeClr val="accent1"/>
                      </a:glow>
                      <a:reflection stA="0" endPos="70000" dist="50800" dir="5400000" sy="-100000" algn="bl" rotWithShape="0"/>
                    </a:effectLst>
                  </am3d:spPr>
                  <am3d:camera>
                    <am3d:pos x="0" y="0" z="66859055"/>
                    <am3d:up dx="0" dy="36000000" dz="0"/>
                    <am3d:lookAt x="0" y="0" z="0"/>
                    <am3d:perspective fov="2700000"/>
                  </am3d:camera>
                  <am3d:trans>
                    <am3d:meterPerModelUnit n="280020" d="1000000"/>
                    <am3d:preTrans dx="-233807" dy="-23560616" dz="257714"/>
                    <am3d:scale>
                      <am3d:sx n="1000000" d="1000000"/>
                      <am3d:sy n="1000000" d="1000000"/>
                      <am3d:sz n="1000000" d="1000000"/>
                    </am3d:scale>
                    <am3d:rot ax="193788" ay="664577" az="37269"/>
                    <am3d:postTrans dx="0" dy="0" dz="0"/>
                  </am3d:trans>
                  <am3d:raster rName="Office3DRenderer" rVer="16.0.8326">
                    <am3d:blip r:embed="rId7"/>
                  </am3d:raster>
                  <am3d:objViewport viewportSz="383288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B Model 5">
                <a:extLst>
                  <a:ext uri="{FF2B5EF4-FFF2-40B4-BE49-F238E27FC236}">
                    <a16:creationId xmlns:a16="http://schemas.microsoft.com/office/drawing/2014/main" id="{E87D6DE5-8521-405C-9B04-CE223F83294E}"/>
                  </a:ext>
                </a:extLst>
              </p:cNvPr>
              <p:cNvPicPr>
                <a:picLocks noGrp="1" noRot="1" noChangeAspect="1" noMove="1" noResize="1" noEditPoints="1" noAdjustHandles="1" noChangeArrowheads="1" noChangeShapeType="1" noCrop="1"/>
              </p:cNvPicPr>
              <p:nvPr/>
            </p:nvPicPr>
            <p:blipFill>
              <a:blip r:embed="rId7"/>
              <a:stretch>
                <a:fillRect/>
              </a:stretch>
            </p:blipFill>
            <p:spPr>
              <a:xfrm>
                <a:off x="6713334" y="7744367"/>
                <a:ext cx="2180335" cy="2633847"/>
              </a:xfrm>
              <a:prstGeom prst="rect">
                <a:avLst/>
              </a:prstGeom>
              <a:effectLst>
                <a:glow>
                  <a:schemeClr val="accent1"/>
                </a:glow>
                <a:reflection stA="0" endPos="70000" dist="50800" dir="5400000" sy="-100000" algn="bl" rotWithShape="0"/>
              </a:effectLst>
            </p:spPr>
          </p:pic>
        </mc:Fallback>
      </mc:AlternateContent>
      <mc:AlternateContent xmlns:mc="http://schemas.openxmlformats.org/markup-compatibility/2006">
        <mc:Choice xmlns:am3d="http://schemas.microsoft.com/office/drawing/2017/model3d" Requires="am3d">
          <p:graphicFrame>
            <p:nvGraphicFramePr>
              <p:cNvPr id="7" name="3B Model 6">
                <a:extLst>
                  <a:ext uri="{FF2B5EF4-FFF2-40B4-BE49-F238E27FC236}">
                    <a16:creationId xmlns:a16="http://schemas.microsoft.com/office/drawing/2014/main" id="{A1AED35E-F3E5-498A-BCDA-083107C0D66C}"/>
                  </a:ext>
                </a:extLst>
              </p:cNvPr>
              <p:cNvGraphicFramePr>
                <a:graphicFrameLocks noChangeAspect="1"/>
              </p:cNvGraphicFramePr>
              <p:nvPr>
                <p:extLst>
                  <p:ext uri="{D42A27DB-BD31-4B8C-83A1-F6EECF244321}">
                    <p14:modId xmlns:p14="http://schemas.microsoft.com/office/powerpoint/2010/main" val="1957539600"/>
                  </p:ext>
                </p:extLst>
              </p:nvPr>
            </p:nvGraphicFramePr>
            <p:xfrm>
              <a:off x="8156122" y="1924795"/>
              <a:ext cx="3150518" cy="3368565"/>
            </p:xfrm>
            <a:graphic>
              <a:graphicData uri="http://schemas.microsoft.com/office/drawing/2017/model3d">
                <am3d:model3d r:embed="rId8">
                  <am3d:spPr>
                    <a:xfrm>
                      <a:off x="0" y="0"/>
                      <a:ext cx="3150518" cy="3368565"/>
                    </a:xfrm>
                    <a:prstGeom prst="rect">
                      <a:avLst/>
                    </a:prstGeom>
                  </am3d:spPr>
                  <am3d:camera>
                    <am3d:pos x="0" y="0" z="65877207"/>
                    <am3d:up dx="0" dy="36000000" dz="0"/>
                    <am3d:lookAt x="0" y="0" z="0"/>
                    <am3d:perspective fov="2700000"/>
                  </am3d:camera>
                  <am3d:trans>
                    <am3d:meterPerModelUnit n="238088" d="1000000"/>
                    <am3d:preTrans dx="-3601824" dy="-4298245" dz="-690951"/>
                    <am3d:scale>
                      <am3d:sx n="1000000" d="1000000"/>
                      <am3d:sy n="1000000" d="1000000"/>
                      <am3d:sz n="1000000" d="1000000"/>
                    </am3d:scale>
                    <am3d:rot ax="-10665491" ay="4827157" az="-10667270"/>
                    <am3d:postTrans dx="0" dy="0" dz="0"/>
                  </am3d:trans>
                  <am3d:raster rName="Office3DRenderer" rVer="16.0.8326">
                    <am3d:blip r:embed="rId9"/>
                  </am3d:raster>
                  <am3d:objViewport viewportSz="46876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B Model 6">
                <a:extLst>
                  <a:ext uri="{FF2B5EF4-FFF2-40B4-BE49-F238E27FC236}">
                    <a16:creationId xmlns:a16="http://schemas.microsoft.com/office/drawing/2014/main" id="{A1AED35E-F3E5-498A-BCDA-083107C0D66C}"/>
                  </a:ext>
                </a:extLst>
              </p:cNvPr>
              <p:cNvPicPr>
                <a:picLocks noGrp="1" noRot="1" noChangeAspect="1" noMove="1" noResize="1" noEditPoints="1" noAdjustHandles="1" noChangeArrowheads="1" noChangeShapeType="1" noCrop="1"/>
              </p:cNvPicPr>
              <p:nvPr/>
            </p:nvPicPr>
            <p:blipFill>
              <a:blip r:embed="rId9"/>
              <a:stretch>
                <a:fillRect/>
              </a:stretch>
            </p:blipFill>
            <p:spPr>
              <a:xfrm>
                <a:off x="8156122" y="1924795"/>
                <a:ext cx="3150518" cy="3368565"/>
              </a:xfrm>
              <a:prstGeom prst="rect">
                <a:avLst/>
              </a:prstGeom>
            </p:spPr>
          </p:pic>
        </mc:Fallback>
      </mc:AlternateContent>
      <p:sp>
        <p:nvSpPr>
          <p:cNvPr id="8" name="Metin kutusu 7">
            <a:extLst>
              <a:ext uri="{FF2B5EF4-FFF2-40B4-BE49-F238E27FC236}">
                <a16:creationId xmlns:a16="http://schemas.microsoft.com/office/drawing/2014/main" id="{052D8326-5883-47D9-B512-3A14E008A2D5}"/>
              </a:ext>
            </a:extLst>
          </p:cNvPr>
          <p:cNvSpPr txBox="1"/>
          <p:nvPr/>
        </p:nvSpPr>
        <p:spPr>
          <a:xfrm>
            <a:off x="599440" y="2032000"/>
            <a:ext cx="6217920" cy="3385542"/>
          </a:xfrm>
          <a:prstGeom prst="rect">
            <a:avLst/>
          </a:prstGeom>
          <a:noFill/>
        </p:spPr>
        <p:txBody>
          <a:bodyPr wrap="square" rtlCol="0">
            <a:spAutoFit/>
          </a:bodyPr>
          <a:lstStyle/>
          <a:p>
            <a:pPr algn="just"/>
            <a:r>
              <a:rPr lang="tr-TR" sz="2800" dirty="0">
                <a:solidFill>
                  <a:schemeClr val="bg1"/>
                </a:solidFill>
                <a:latin typeface="Times New Roman" panose="02020603050405020304" pitchFamily="18" charset="0"/>
                <a:cs typeface="Times New Roman" panose="02020603050405020304" pitchFamily="18" charset="0"/>
              </a:rPr>
              <a:t>Windows, Microsoft tarafından geliştirilen bir işletim sistemidir. 1985'te piyasaya sürülmüş, Bill Gates tarafından kurulan Microsoft'un ürünüdür. Grafiksel </a:t>
            </a:r>
            <a:r>
              <a:rPr lang="tr-TR" sz="2800" dirty="0" err="1">
                <a:solidFill>
                  <a:schemeClr val="bg1"/>
                </a:solidFill>
                <a:latin typeface="Times New Roman" panose="02020603050405020304" pitchFamily="18" charset="0"/>
                <a:cs typeface="Times New Roman" panose="02020603050405020304" pitchFamily="18" charset="0"/>
              </a:rPr>
              <a:t>arayüzü</a:t>
            </a:r>
            <a:r>
              <a:rPr lang="tr-TR" sz="2800" dirty="0">
                <a:solidFill>
                  <a:schemeClr val="bg1"/>
                </a:solidFill>
                <a:latin typeface="Times New Roman" panose="02020603050405020304" pitchFamily="18" charset="0"/>
                <a:cs typeface="Times New Roman" panose="02020603050405020304" pitchFamily="18" charset="0"/>
              </a:rPr>
              <a:t>, çoklu görev yetenekleri ve geniş uygulama desteği ile bilgisayar kullanımını kolaylaştırır.</a:t>
            </a:r>
          </a:p>
          <a:p>
            <a:endParaRPr lang="tr-TR" dirty="0"/>
          </a:p>
        </p:txBody>
      </p:sp>
    </p:spTree>
    <p:extLst>
      <p:ext uri="{BB962C8B-B14F-4D97-AF65-F5344CB8AC3E}">
        <p14:creationId xmlns:p14="http://schemas.microsoft.com/office/powerpoint/2010/main" val="15668525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0C3C7E6-0C47-48F9-8D4E-4F7A13FDE058}"/>
              </a:ext>
            </a:extLst>
          </p:cNvPr>
          <p:cNvSpPr>
            <a:spLocks noGrp="1"/>
          </p:cNvSpPr>
          <p:nvPr>
            <p:ph type="ctrTitle"/>
          </p:nvPr>
        </p:nvSpPr>
        <p:spPr>
          <a:xfrm>
            <a:off x="1524000" y="675103"/>
            <a:ext cx="9144000" cy="1070677"/>
          </a:xfrm>
        </p:spPr>
        <p:txBody>
          <a:bodyPr/>
          <a:lstStyle/>
          <a:p>
            <a:r>
              <a:rPr lang="tr-TR" dirty="0">
                <a:solidFill>
                  <a:schemeClr val="bg1"/>
                </a:solidFill>
                <a:latin typeface="Times New Roman" panose="02020603050405020304" pitchFamily="18" charset="0"/>
                <a:cs typeface="Times New Roman" panose="02020603050405020304" pitchFamily="18" charset="0"/>
              </a:rPr>
              <a:t>İşletim Sistemi Nedir</a:t>
            </a:r>
          </a:p>
        </p:txBody>
      </p:sp>
      <p:sp>
        <p:nvSpPr>
          <p:cNvPr id="3" name="Alt Başlık 2">
            <a:extLst>
              <a:ext uri="{FF2B5EF4-FFF2-40B4-BE49-F238E27FC236}">
                <a16:creationId xmlns:a16="http://schemas.microsoft.com/office/drawing/2014/main" id="{96DDA272-75FB-4EB1-BB8B-E30C74A085EF}"/>
              </a:ext>
            </a:extLst>
          </p:cNvPr>
          <p:cNvSpPr>
            <a:spLocks noGrp="1"/>
          </p:cNvSpPr>
          <p:nvPr>
            <p:ph type="subTitle" idx="1"/>
          </p:nvPr>
        </p:nvSpPr>
        <p:spPr>
          <a:xfrm>
            <a:off x="1384852" y="2018420"/>
            <a:ext cx="9144000" cy="1655762"/>
          </a:xfrm>
        </p:spPr>
        <p:txBody>
          <a:bodyPr/>
          <a:lstStyle/>
          <a:p>
            <a:pPr algn="just"/>
            <a:r>
              <a:rPr lang="tr-TR" b="0" dirty="0">
                <a:solidFill>
                  <a:schemeClr val="bg1"/>
                </a:solidFill>
                <a:effectLst/>
                <a:latin typeface="Times New Roman" panose="02020603050405020304" pitchFamily="18" charset="0"/>
                <a:cs typeface="Times New Roman" panose="02020603050405020304" pitchFamily="18" charset="0"/>
              </a:rPr>
              <a:t>İşletim sistemi, bilgisayarda çalışan tüm donanım birimlerini ve uygulama yazılımlarını yönetip kontrol ederek bilgisayarı daha kolay kullanmamızı sağlayan </a:t>
            </a:r>
            <a:r>
              <a:rPr lang="tr-TR" b="1" dirty="0">
                <a:solidFill>
                  <a:schemeClr val="bg1"/>
                </a:solidFill>
                <a:latin typeface="Times New Roman" panose="02020603050405020304" pitchFamily="18" charset="0"/>
                <a:cs typeface="Times New Roman" panose="02020603050405020304" pitchFamily="18" charset="0"/>
              </a:rPr>
              <a:t>sistem yazılımları bütünüdür</a:t>
            </a:r>
            <a:r>
              <a:rPr lang="tr-TR" b="0" dirty="0">
                <a:solidFill>
                  <a:schemeClr val="bg1"/>
                </a:solidFill>
                <a:effectLst/>
                <a:latin typeface="Times New Roman" panose="02020603050405020304" pitchFamily="18" charset="0"/>
                <a:cs typeface="Times New Roman" panose="02020603050405020304" pitchFamily="18" charset="0"/>
              </a:rPr>
              <a:t>.</a:t>
            </a:r>
            <a:endParaRPr lang="tr-TR"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4" name="3B Model 3">
                <a:extLst>
                  <a:ext uri="{FF2B5EF4-FFF2-40B4-BE49-F238E27FC236}">
                    <a16:creationId xmlns:a16="http://schemas.microsoft.com/office/drawing/2014/main" id="{B70D18A0-C059-4358-BFCE-A383F1F1CFC2}"/>
                  </a:ext>
                </a:extLst>
              </p:cNvPr>
              <p:cNvGraphicFramePr>
                <a:graphicFrameLocks noChangeAspect="1"/>
              </p:cNvGraphicFramePr>
              <p:nvPr>
                <p:extLst>
                  <p:ext uri="{D42A27DB-BD31-4B8C-83A1-F6EECF244321}">
                    <p14:modId xmlns:p14="http://schemas.microsoft.com/office/powerpoint/2010/main" val="2034150457"/>
                  </p:ext>
                </p:extLst>
              </p:nvPr>
            </p:nvGraphicFramePr>
            <p:xfrm>
              <a:off x="959088" y="3946822"/>
              <a:ext cx="2061768" cy="2859870"/>
            </p:xfrm>
            <a:graphic>
              <a:graphicData uri="http://schemas.microsoft.com/office/drawing/2017/model3d">
                <am3d:model3d r:embed="rId2">
                  <am3d:spPr>
                    <a:xfrm>
                      <a:off x="0" y="0"/>
                      <a:ext cx="2061768" cy="2859870"/>
                    </a:xfrm>
                    <a:prstGeom prst="rect">
                      <a:avLst/>
                    </a:prstGeom>
                  </am3d:spPr>
                  <am3d:camera>
                    <am3d:pos x="0" y="0" z="63536210"/>
                    <am3d:up dx="0" dy="36000000" dz="0"/>
                    <am3d:lookAt x="0" y="0" z="0"/>
                    <am3d:perspective fov="2700000"/>
                  </am3d:camera>
                  <am3d:trans>
                    <am3d:meterPerModelUnit n="10666" d="1000000"/>
                    <am3d:preTrans dx="-10711" dy="-17737504" dz="3535889"/>
                    <am3d:scale>
                      <am3d:sx n="1000000" d="1000000"/>
                      <am3d:sy n="1000000" d="1000000"/>
                      <am3d:sz n="1000000" d="1000000"/>
                    </am3d:scale>
                    <am3d:rot ax="867558" ay="203269" az="52372"/>
                    <am3d:postTrans dx="0" dy="0" dz="0"/>
                  </am3d:trans>
                  <am3d:raster rName="Office3DRenderer" rVer="16.0.8326">
                    <am3d:blip r:embed="rId3"/>
                  </am3d:raster>
                  <am3d:objViewport viewportSz="37339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B Model 3">
                <a:extLst>
                  <a:ext uri="{FF2B5EF4-FFF2-40B4-BE49-F238E27FC236}">
                    <a16:creationId xmlns:a16="http://schemas.microsoft.com/office/drawing/2014/main" id="{B70D18A0-C059-4358-BFCE-A383F1F1CFC2}"/>
                  </a:ext>
                </a:extLst>
              </p:cNvPr>
              <p:cNvPicPr>
                <a:picLocks noGrp="1" noRot="1" noChangeAspect="1" noMove="1" noResize="1" noEditPoints="1" noAdjustHandles="1" noChangeArrowheads="1" noChangeShapeType="1" noCrop="1"/>
              </p:cNvPicPr>
              <p:nvPr/>
            </p:nvPicPr>
            <p:blipFill>
              <a:blip r:embed="rId3"/>
              <a:stretch>
                <a:fillRect/>
              </a:stretch>
            </p:blipFill>
            <p:spPr>
              <a:xfrm>
                <a:off x="959088" y="3946822"/>
                <a:ext cx="2061768" cy="285987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B Model 10">
                <a:extLst>
                  <a:ext uri="{FF2B5EF4-FFF2-40B4-BE49-F238E27FC236}">
                    <a16:creationId xmlns:a16="http://schemas.microsoft.com/office/drawing/2014/main" id="{76F6D20A-CB77-4AB3-9248-B5E87E8DE2C8}"/>
                  </a:ext>
                </a:extLst>
              </p:cNvPr>
              <p:cNvGraphicFramePr>
                <a:graphicFrameLocks noChangeAspect="1"/>
              </p:cNvGraphicFramePr>
              <p:nvPr>
                <p:extLst>
                  <p:ext uri="{D42A27DB-BD31-4B8C-83A1-F6EECF244321}">
                    <p14:modId xmlns:p14="http://schemas.microsoft.com/office/powerpoint/2010/main" val="454992252"/>
                  </p:ext>
                </p:extLst>
              </p:nvPr>
            </p:nvGraphicFramePr>
            <p:xfrm>
              <a:off x="9238355" y="4346694"/>
              <a:ext cx="2197451" cy="2286148"/>
            </p:xfrm>
            <a:graphic>
              <a:graphicData uri="http://schemas.microsoft.com/office/drawing/2017/model3d">
                <am3d:model3d r:embed="rId4">
                  <am3d:spPr>
                    <a:xfrm>
                      <a:off x="0" y="0"/>
                      <a:ext cx="2197451" cy="2286148"/>
                    </a:xfrm>
                    <a:prstGeom prst="rect">
                      <a:avLst/>
                    </a:prstGeom>
                  </am3d:spPr>
                  <am3d:camera>
                    <am3d:pos x="0" y="0" z="65877207"/>
                    <am3d:up dx="0" dy="36000000" dz="0"/>
                    <am3d:lookAt x="0" y="0" z="0"/>
                    <am3d:perspective fov="2700000"/>
                  </am3d:camera>
                  <am3d:trans>
                    <am3d:meterPerModelUnit n="238088" d="1000000"/>
                    <am3d:preTrans dx="-3601824" dy="-4298245" dz="-690951"/>
                    <am3d:scale>
                      <am3d:sx n="1000000" d="1000000"/>
                      <am3d:sy n="1000000" d="1000000"/>
                      <am3d:sz n="1000000" d="1000000"/>
                    </am3d:scale>
                    <am3d:rot ax="10201160" ay="5167670" az="10202572"/>
                    <am3d:postTrans dx="0" dy="0" dz="0"/>
                  </am3d:trans>
                  <am3d:raster rName="Office3DRenderer" rVer="16.0.8326">
                    <am3d:blip r:embed="rId5"/>
                  </am3d:raster>
                  <am3d:objViewport viewportSz="32680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B Model 10">
                <a:extLst>
                  <a:ext uri="{FF2B5EF4-FFF2-40B4-BE49-F238E27FC236}">
                    <a16:creationId xmlns:a16="http://schemas.microsoft.com/office/drawing/2014/main" id="{76F6D20A-CB77-4AB3-9248-B5E87E8DE2C8}"/>
                  </a:ext>
                </a:extLst>
              </p:cNvPr>
              <p:cNvPicPr>
                <a:picLocks noGrp="1" noRot="1" noChangeAspect="1" noMove="1" noResize="1" noEditPoints="1" noAdjustHandles="1" noChangeArrowheads="1" noChangeShapeType="1" noCrop="1"/>
              </p:cNvPicPr>
              <p:nvPr/>
            </p:nvPicPr>
            <p:blipFill>
              <a:blip r:embed="rId5"/>
              <a:stretch>
                <a:fillRect/>
              </a:stretch>
            </p:blipFill>
            <p:spPr>
              <a:xfrm>
                <a:off x="9238355" y="4346694"/>
                <a:ext cx="2197451" cy="228614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B Model 5">
                <a:extLst>
                  <a:ext uri="{FF2B5EF4-FFF2-40B4-BE49-F238E27FC236}">
                    <a16:creationId xmlns:a16="http://schemas.microsoft.com/office/drawing/2014/main" id="{14CB6D79-86F7-41A2-A276-BCF9F12B4767}"/>
                  </a:ext>
                </a:extLst>
              </p:cNvPr>
              <p:cNvGraphicFramePr>
                <a:graphicFrameLocks noChangeAspect="1"/>
              </p:cNvGraphicFramePr>
              <p:nvPr>
                <p:extLst>
                  <p:ext uri="{D42A27DB-BD31-4B8C-83A1-F6EECF244321}">
                    <p14:modId xmlns:p14="http://schemas.microsoft.com/office/powerpoint/2010/main" val="1652629737"/>
                  </p:ext>
                </p:extLst>
              </p:nvPr>
            </p:nvGraphicFramePr>
            <p:xfrm>
              <a:off x="3714945" y="3998996"/>
              <a:ext cx="2126973" cy="2633846"/>
            </p:xfrm>
            <a:graphic>
              <a:graphicData uri="http://schemas.microsoft.com/office/drawing/2017/model3d">
                <am3d:model3d r:embed="rId6">
                  <am3d:spPr>
                    <a:xfrm>
                      <a:off x="0" y="0"/>
                      <a:ext cx="2126973" cy="2633846"/>
                    </a:xfrm>
                    <a:prstGeom prst="rect">
                      <a:avLst/>
                    </a:prstGeom>
                  </am3d:spPr>
                  <am3d:camera>
                    <am3d:pos x="0" y="0" z="60854490"/>
                    <am3d:up dx="0" dy="36000000" dz="0"/>
                    <am3d:lookAt x="0" y="0" z="0"/>
                    <am3d:perspective fov="2700000"/>
                  </am3d:camera>
                  <am3d:trans>
                    <am3d:meterPerModelUnit n="25212" d="1000000"/>
                    <am3d:preTrans dx="655867" dy="-18074282" dz="-64548"/>
                    <am3d:scale>
                      <am3d:sx n="1000000" d="1000000"/>
                      <am3d:sy n="1000000" d="1000000"/>
                      <am3d:sz n="1000000" d="1000000"/>
                    </am3d:scale>
                    <am3d:rot/>
                    <am3d:postTrans dx="0" dy="0" dz="0"/>
                  </am3d:trans>
                  <am3d:raster rName="Office3DRenderer" rVer="16.0.8326">
                    <am3d:blip r:embed="rId7"/>
                  </am3d:raster>
                  <am3d:objViewport viewportSz="35276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B Model 5">
                <a:extLst>
                  <a:ext uri="{FF2B5EF4-FFF2-40B4-BE49-F238E27FC236}">
                    <a16:creationId xmlns:a16="http://schemas.microsoft.com/office/drawing/2014/main" id="{14CB6D79-86F7-41A2-A276-BCF9F12B4767}"/>
                  </a:ext>
                </a:extLst>
              </p:cNvPr>
              <p:cNvPicPr>
                <a:picLocks noGrp="1" noRot="1" noChangeAspect="1" noMove="1" noResize="1" noEditPoints="1" noAdjustHandles="1" noChangeArrowheads="1" noChangeShapeType="1" noCrop="1"/>
              </p:cNvPicPr>
              <p:nvPr/>
            </p:nvPicPr>
            <p:blipFill>
              <a:blip r:embed="rId7"/>
              <a:stretch>
                <a:fillRect/>
              </a:stretch>
            </p:blipFill>
            <p:spPr>
              <a:xfrm>
                <a:off x="3714945" y="3998996"/>
                <a:ext cx="2126973" cy="263384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B Model 12">
                <a:extLst>
                  <a:ext uri="{FF2B5EF4-FFF2-40B4-BE49-F238E27FC236}">
                    <a16:creationId xmlns:a16="http://schemas.microsoft.com/office/drawing/2014/main" id="{FF80ACAF-A727-4026-AFB0-A7FFF9777B7C}"/>
                  </a:ext>
                </a:extLst>
              </p:cNvPr>
              <p:cNvGraphicFramePr>
                <a:graphicFrameLocks noChangeAspect="1"/>
              </p:cNvGraphicFramePr>
              <p:nvPr>
                <p:extLst>
                  <p:ext uri="{D42A27DB-BD31-4B8C-83A1-F6EECF244321}">
                    <p14:modId xmlns:p14="http://schemas.microsoft.com/office/powerpoint/2010/main" val="3588622943"/>
                  </p:ext>
                </p:extLst>
              </p:nvPr>
            </p:nvGraphicFramePr>
            <p:xfrm>
              <a:off x="6536008" y="4059833"/>
              <a:ext cx="2180335" cy="2633847"/>
            </p:xfrm>
            <a:graphic>
              <a:graphicData uri="http://schemas.microsoft.com/office/drawing/2017/model3d">
                <am3d:model3d r:embed="rId8">
                  <am3d:spPr>
                    <a:xfrm>
                      <a:off x="0" y="0"/>
                      <a:ext cx="2180335" cy="2633847"/>
                    </a:xfrm>
                    <a:prstGeom prst="rect">
                      <a:avLst/>
                    </a:prstGeom>
                    <a:effectLst>
                      <a:glow>
                        <a:schemeClr val="accent1"/>
                      </a:glow>
                      <a:reflection stA="0" endPos="70000" dist="50800" dir="5400000" sy="-100000" algn="bl" rotWithShape="0"/>
                    </a:effectLst>
                  </am3d:spPr>
                  <am3d:camera>
                    <am3d:pos x="0" y="0" z="66859055"/>
                    <am3d:up dx="0" dy="36000000" dz="0"/>
                    <am3d:lookAt x="0" y="0" z="0"/>
                    <am3d:perspective fov="2700000"/>
                  </am3d:camera>
                  <am3d:trans>
                    <am3d:meterPerModelUnit n="280020" d="1000000"/>
                    <am3d:preTrans dx="-233807" dy="-23560616" dz="257714"/>
                    <am3d:scale>
                      <am3d:sx n="1000000" d="1000000"/>
                      <am3d:sy n="1000000" d="1000000"/>
                      <am3d:sz n="1000000" d="1000000"/>
                    </am3d:scale>
                    <am3d:rot ax="193788" ay="664577" az="37269"/>
                    <am3d:postTrans dx="0" dy="0" dz="0"/>
                  </am3d:trans>
                  <am3d:raster rName="Office3DRenderer" rVer="16.0.8326">
                    <am3d:blip r:embed="rId9"/>
                  </am3d:raster>
                  <am3d:objViewport viewportSz="383288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B Model 12">
                <a:extLst>
                  <a:ext uri="{FF2B5EF4-FFF2-40B4-BE49-F238E27FC236}">
                    <a16:creationId xmlns:a16="http://schemas.microsoft.com/office/drawing/2014/main" id="{FF80ACAF-A727-4026-AFB0-A7FFF9777B7C}"/>
                  </a:ext>
                </a:extLst>
              </p:cNvPr>
              <p:cNvPicPr>
                <a:picLocks noGrp="1" noRot="1" noChangeAspect="1" noMove="1" noResize="1" noEditPoints="1" noAdjustHandles="1" noChangeArrowheads="1" noChangeShapeType="1" noCrop="1"/>
              </p:cNvPicPr>
              <p:nvPr/>
            </p:nvPicPr>
            <p:blipFill>
              <a:blip r:embed="rId9"/>
              <a:stretch>
                <a:fillRect/>
              </a:stretch>
            </p:blipFill>
            <p:spPr>
              <a:xfrm>
                <a:off x="6536008" y="4059833"/>
                <a:ext cx="2180335" cy="2633847"/>
              </a:xfrm>
              <a:prstGeom prst="rect">
                <a:avLst/>
              </a:prstGeom>
              <a:effectLst>
                <a:glow>
                  <a:schemeClr val="accent1"/>
                </a:glow>
                <a:reflection stA="0" endPos="70000" dist="50800" dir="5400000" sy="-100000" algn="bl" rotWithShape="0"/>
              </a:effectLst>
            </p:spPr>
          </p:pic>
        </mc:Fallback>
      </mc:AlternateContent>
    </p:spTree>
    <p:extLst>
      <p:ext uri="{BB962C8B-B14F-4D97-AF65-F5344CB8AC3E}">
        <p14:creationId xmlns:p14="http://schemas.microsoft.com/office/powerpoint/2010/main" val="35771039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DEC567-4167-4397-A4D9-600C000910C5}"/>
              </a:ext>
            </a:extLst>
          </p:cNvPr>
          <p:cNvSpPr>
            <a:spLocks noGrp="1"/>
          </p:cNvSpPr>
          <p:nvPr>
            <p:ph type="title"/>
          </p:nvPr>
        </p:nvSpPr>
        <p:spPr>
          <a:xfrm>
            <a:off x="4367616" y="170655"/>
            <a:ext cx="2992120" cy="1325563"/>
          </a:xfrm>
        </p:spPr>
        <p:txBody>
          <a:bodyPr>
            <a:normAutofit/>
          </a:bodyPr>
          <a:lstStyle/>
          <a:p>
            <a:r>
              <a:rPr lang="tr-TR" sz="6000" dirty="0">
                <a:solidFill>
                  <a:schemeClr val="bg1"/>
                </a:solidFill>
                <a:latin typeface="Times New Roman" panose="02020603050405020304" pitchFamily="18" charset="0"/>
                <a:cs typeface="Times New Roman" panose="02020603050405020304" pitchFamily="18" charset="0"/>
              </a:rPr>
              <a:t>8 Neden:</a:t>
            </a:r>
          </a:p>
        </p:txBody>
      </p:sp>
      <mc:AlternateContent xmlns:mc="http://schemas.openxmlformats.org/markup-compatibility/2006">
        <mc:Choice xmlns:am3d="http://schemas.microsoft.com/office/drawing/2017/model3d" Requires="am3d">
          <p:graphicFrame>
            <p:nvGraphicFramePr>
              <p:cNvPr id="4" name="3B Model 3">
                <a:extLst>
                  <a:ext uri="{FF2B5EF4-FFF2-40B4-BE49-F238E27FC236}">
                    <a16:creationId xmlns:a16="http://schemas.microsoft.com/office/drawing/2014/main" id="{FD6B8011-7C8D-45DA-9F61-EA9BC6C7ED96}"/>
                  </a:ext>
                </a:extLst>
              </p:cNvPr>
              <p:cNvGraphicFramePr>
                <a:graphicFrameLocks noChangeAspect="1"/>
              </p:cNvGraphicFramePr>
              <p:nvPr>
                <p:extLst>
                  <p:ext uri="{D42A27DB-BD31-4B8C-83A1-F6EECF244321}">
                    <p14:modId xmlns:p14="http://schemas.microsoft.com/office/powerpoint/2010/main" val="2716234648"/>
                  </p:ext>
                </p:extLst>
              </p:nvPr>
            </p:nvGraphicFramePr>
            <p:xfrm>
              <a:off x="4183184" y="1159228"/>
              <a:ext cx="3360985" cy="4865335"/>
            </p:xfrm>
            <a:graphic>
              <a:graphicData uri="http://schemas.microsoft.com/office/drawing/2017/model3d">
                <am3d:model3d r:embed="rId2">
                  <am3d:spPr>
                    <a:xfrm>
                      <a:off x="0" y="0"/>
                      <a:ext cx="3360985" cy="4865335"/>
                    </a:xfrm>
                    <a:prstGeom prst="rect">
                      <a:avLst/>
                    </a:prstGeom>
                  </am3d:spPr>
                  <am3d:camera>
                    <am3d:pos x="0" y="0" z="63536210"/>
                    <am3d:up dx="0" dy="36000000" dz="0"/>
                    <am3d:lookAt x="0" y="0" z="0"/>
                    <am3d:perspective fov="2700000"/>
                  </am3d:camera>
                  <am3d:trans>
                    <am3d:meterPerModelUnit n="10666" d="1000000"/>
                    <am3d:preTrans dx="-10711" dy="-17737504" dz="3535889"/>
                    <am3d:scale>
                      <am3d:sx n="1000000" d="1000000"/>
                      <am3d:sy n="1000000" d="1000000"/>
                      <am3d:sz n="1000000" d="1000000"/>
                    </am3d:scale>
                    <am3d:rot ax="567667" ay="1400884" az="226706"/>
                    <am3d:postTrans dx="0" dy="0" dz="0"/>
                  </am3d:trans>
                  <am3d:raster rName="Office3DRenderer" rVer="16.0.8326">
                    <am3d:blip r:embed="rId3"/>
                  </am3d:raster>
                  <am3d:objViewport viewportSz="61030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B Model 3">
                <a:extLst>
                  <a:ext uri="{FF2B5EF4-FFF2-40B4-BE49-F238E27FC236}">
                    <a16:creationId xmlns:a16="http://schemas.microsoft.com/office/drawing/2014/main" id="{FD6B8011-7C8D-45DA-9F61-EA9BC6C7ED96}"/>
                  </a:ext>
                </a:extLst>
              </p:cNvPr>
              <p:cNvPicPr>
                <a:picLocks noGrp="1" noRot="1" noChangeAspect="1" noMove="1" noResize="1" noEditPoints="1" noAdjustHandles="1" noChangeArrowheads="1" noChangeShapeType="1" noCrop="1"/>
              </p:cNvPicPr>
              <p:nvPr/>
            </p:nvPicPr>
            <p:blipFill>
              <a:blip r:embed="rId3"/>
              <a:stretch>
                <a:fillRect/>
              </a:stretch>
            </p:blipFill>
            <p:spPr>
              <a:xfrm>
                <a:off x="4183184" y="1159228"/>
                <a:ext cx="3360985" cy="486533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B Model 4">
                <a:extLst>
                  <a:ext uri="{FF2B5EF4-FFF2-40B4-BE49-F238E27FC236}">
                    <a16:creationId xmlns:a16="http://schemas.microsoft.com/office/drawing/2014/main" id="{62F4A5DF-CAB2-4A2E-8131-451306F715A6}"/>
                  </a:ext>
                </a:extLst>
              </p:cNvPr>
              <p:cNvGraphicFramePr>
                <a:graphicFrameLocks noChangeAspect="1"/>
              </p:cNvGraphicFramePr>
              <p:nvPr>
                <p:extLst>
                  <p:ext uri="{D42A27DB-BD31-4B8C-83A1-F6EECF244321}">
                    <p14:modId xmlns:p14="http://schemas.microsoft.com/office/powerpoint/2010/main" val="1795810935"/>
                  </p:ext>
                </p:extLst>
              </p:nvPr>
            </p:nvGraphicFramePr>
            <p:xfrm>
              <a:off x="9156349" y="7455654"/>
              <a:ext cx="2197451" cy="2286148"/>
            </p:xfrm>
            <a:graphic>
              <a:graphicData uri="http://schemas.microsoft.com/office/drawing/2017/model3d">
                <am3d:model3d r:embed="rId4">
                  <am3d:spPr>
                    <a:xfrm>
                      <a:off x="0" y="0"/>
                      <a:ext cx="2197451" cy="2286148"/>
                    </a:xfrm>
                    <a:prstGeom prst="rect">
                      <a:avLst/>
                    </a:prstGeom>
                  </am3d:spPr>
                  <am3d:camera>
                    <am3d:pos x="0" y="0" z="65877207"/>
                    <am3d:up dx="0" dy="36000000" dz="0"/>
                    <am3d:lookAt x="0" y="0" z="0"/>
                    <am3d:perspective fov="2700000"/>
                  </am3d:camera>
                  <am3d:trans>
                    <am3d:meterPerModelUnit n="238088" d="1000000"/>
                    <am3d:preTrans dx="-3601824" dy="-4298245" dz="-690951"/>
                    <am3d:scale>
                      <am3d:sx n="1000000" d="1000000"/>
                      <am3d:sy n="1000000" d="1000000"/>
                      <am3d:sz n="1000000" d="1000000"/>
                    </am3d:scale>
                    <am3d:rot ax="10201160" ay="5167670" az="10202572"/>
                    <am3d:postTrans dx="0" dy="0" dz="0"/>
                  </am3d:trans>
                  <am3d:raster rName="Office3DRenderer" rVer="16.0.8326">
                    <am3d:blip r:embed="rId5"/>
                  </am3d:raster>
                  <am3d:objViewport viewportSz="32680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B Model 4">
                <a:extLst>
                  <a:ext uri="{FF2B5EF4-FFF2-40B4-BE49-F238E27FC236}">
                    <a16:creationId xmlns:a16="http://schemas.microsoft.com/office/drawing/2014/main" id="{62F4A5DF-CAB2-4A2E-8131-451306F715A6}"/>
                  </a:ext>
                </a:extLst>
              </p:cNvPr>
              <p:cNvPicPr>
                <a:picLocks noGrp="1" noRot="1" noChangeAspect="1" noMove="1" noResize="1" noEditPoints="1" noAdjustHandles="1" noChangeArrowheads="1" noChangeShapeType="1" noCrop="1"/>
              </p:cNvPicPr>
              <p:nvPr/>
            </p:nvPicPr>
            <p:blipFill>
              <a:blip r:embed="rId5"/>
              <a:stretch>
                <a:fillRect/>
              </a:stretch>
            </p:blipFill>
            <p:spPr>
              <a:xfrm>
                <a:off x="9156349" y="7455654"/>
                <a:ext cx="2197451" cy="228614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B Model 5">
                <a:extLst>
                  <a:ext uri="{FF2B5EF4-FFF2-40B4-BE49-F238E27FC236}">
                    <a16:creationId xmlns:a16="http://schemas.microsoft.com/office/drawing/2014/main" id="{910BB8B4-8863-4DEC-93EB-81E3EC3A5571}"/>
                  </a:ext>
                </a:extLst>
              </p:cNvPr>
              <p:cNvGraphicFramePr>
                <a:graphicFrameLocks noChangeAspect="1"/>
              </p:cNvGraphicFramePr>
              <p:nvPr>
                <p:extLst>
                  <p:ext uri="{D42A27DB-BD31-4B8C-83A1-F6EECF244321}">
                    <p14:modId xmlns:p14="http://schemas.microsoft.com/office/powerpoint/2010/main" val="1330584668"/>
                  </p:ext>
                </p:extLst>
              </p:nvPr>
            </p:nvGraphicFramePr>
            <p:xfrm>
              <a:off x="3632939" y="7107956"/>
              <a:ext cx="2126973" cy="2633846"/>
            </p:xfrm>
            <a:graphic>
              <a:graphicData uri="http://schemas.microsoft.com/office/drawing/2017/model3d">
                <am3d:model3d r:embed="rId6">
                  <am3d:spPr>
                    <a:xfrm>
                      <a:off x="0" y="0"/>
                      <a:ext cx="2126973" cy="2633846"/>
                    </a:xfrm>
                    <a:prstGeom prst="rect">
                      <a:avLst/>
                    </a:prstGeom>
                  </am3d:spPr>
                  <am3d:camera>
                    <am3d:pos x="0" y="0" z="60854490"/>
                    <am3d:up dx="0" dy="36000000" dz="0"/>
                    <am3d:lookAt x="0" y="0" z="0"/>
                    <am3d:perspective fov="2700000"/>
                  </am3d:camera>
                  <am3d:trans>
                    <am3d:meterPerModelUnit n="25212" d="1000000"/>
                    <am3d:preTrans dx="655867" dy="-18074282" dz="-64548"/>
                    <am3d:scale>
                      <am3d:sx n="1000000" d="1000000"/>
                      <am3d:sy n="1000000" d="1000000"/>
                      <am3d:sz n="1000000" d="1000000"/>
                    </am3d:scale>
                    <am3d:rot/>
                    <am3d:postTrans dx="0" dy="0" dz="0"/>
                  </am3d:trans>
                  <am3d:raster rName="Office3DRenderer" rVer="16.0.8326">
                    <am3d:blip r:embed="rId7"/>
                  </am3d:raster>
                  <am3d:objViewport viewportSz="35276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B Model 5">
                <a:extLst>
                  <a:ext uri="{FF2B5EF4-FFF2-40B4-BE49-F238E27FC236}">
                    <a16:creationId xmlns:a16="http://schemas.microsoft.com/office/drawing/2014/main" id="{910BB8B4-8863-4DEC-93EB-81E3EC3A5571}"/>
                  </a:ext>
                </a:extLst>
              </p:cNvPr>
              <p:cNvPicPr>
                <a:picLocks noGrp="1" noRot="1" noChangeAspect="1" noMove="1" noResize="1" noEditPoints="1" noAdjustHandles="1" noChangeArrowheads="1" noChangeShapeType="1" noCrop="1"/>
              </p:cNvPicPr>
              <p:nvPr/>
            </p:nvPicPr>
            <p:blipFill>
              <a:blip r:embed="rId7"/>
              <a:stretch>
                <a:fillRect/>
              </a:stretch>
            </p:blipFill>
            <p:spPr>
              <a:xfrm>
                <a:off x="3632939" y="7107956"/>
                <a:ext cx="2126973" cy="263384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B Model 6">
                <a:extLst>
                  <a:ext uri="{FF2B5EF4-FFF2-40B4-BE49-F238E27FC236}">
                    <a16:creationId xmlns:a16="http://schemas.microsoft.com/office/drawing/2014/main" id="{4AE8919F-8800-434A-86A3-F78BF388E8F9}"/>
                  </a:ext>
                </a:extLst>
              </p:cNvPr>
              <p:cNvGraphicFramePr>
                <a:graphicFrameLocks noChangeAspect="1"/>
              </p:cNvGraphicFramePr>
              <p:nvPr>
                <p:extLst>
                  <p:ext uri="{D42A27DB-BD31-4B8C-83A1-F6EECF244321}">
                    <p14:modId xmlns:p14="http://schemas.microsoft.com/office/powerpoint/2010/main" val="3246668033"/>
                  </p:ext>
                </p:extLst>
              </p:nvPr>
            </p:nvGraphicFramePr>
            <p:xfrm>
              <a:off x="6454002" y="7168793"/>
              <a:ext cx="2180335" cy="2633847"/>
            </p:xfrm>
            <a:graphic>
              <a:graphicData uri="http://schemas.microsoft.com/office/drawing/2017/model3d">
                <am3d:model3d r:embed="rId8">
                  <am3d:spPr>
                    <a:xfrm>
                      <a:off x="0" y="0"/>
                      <a:ext cx="2180335" cy="2633847"/>
                    </a:xfrm>
                    <a:prstGeom prst="rect">
                      <a:avLst/>
                    </a:prstGeom>
                    <a:effectLst>
                      <a:glow>
                        <a:schemeClr val="accent1"/>
                      </a:glow>
                      <a:reflection stA="0" endPos="70000" dist="50800" dir="5400000" sy="-100000" algn="bl" rotWithShape="0"/>
                    </a:effectLst>
                  </am3d:spPr>
                  <am3d:camera>
                    <am3d:pos x="0" y="0" z="66859055"/>
                    <am3d:up dx="0" dy="36000000" dz="0"/>
                    <am3d:lookAt x="0" y="0" z="0"/>
                    <am3d:perspective fov="2700000"/>
                  </am3d:camera>
                  <am3d:trans>
                    <am3d:meterPerModelUnit n="280020" d="1000000"/>
                    <am3d:preTrans dx="-233807" dy="-23560616" dz="257714"/>
                    <am3d:scale>
                      <am3d:sx n="1000000" d="1000000"/>
                      <am3d:sy n="1000000" d="1000000"/>
                      <am3d:sz n="1000000" d="1000000"/>
                    </am3d:scale>
                    <am3d:rot ax="193788" ay="664577" az="37269"/>
                    <am3d:postTrans dx="0" dy="0" dz="0"/>
                  </am3d:trans>
                  <am3d:raster rName="Office3DRenderer" rVer="16.0.8326">
                    <am3d:blip r:embed="rId9"/>
                  </am3d:raster>
                  <am3d:objViewport viewportSz="383288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B Model 6">
                <a:extLst>
                  <a:ext uri="{FF2B5EF4-FFF2-40B4-BE49-F238E27FC236}">
                    <a16:creationId xmlns:a16="http://schemas.microsoft.com/office/drawing/2014/main" id="{4AE8919F-8800-434A-86A3-F78BF388E8F9}"/>
                  </a:ext>
                </a:extLst>
              </p:cNvPr>
              <p:cNvPicPr>
                <a:picLocks noGrp="1" noRot="1" noChangeAspect="1" noMove="1" noResize="1" noEditPoints="1" noAdjustHandles="1" noChangeArrowheads="1" noChangeShapeType="1" noCrop="1"/>
              </p:cNvPicPr>
              <p:nvPr/>
            </p:nvPicPr>
            <p:blipFill>
              <a:blip r:embed="rId9"/>
              <a:stretch>
                <a:fillRect/>
              </a:stretch>
            </p:blipFill>
            <p:spPr>
              <a:xfrm>
                <a:off x="6454002" y="7168793"/>
                <a:ext cx="2180335" cy="2633847"/>
              </a:xfrm>
              <a:prstGeom prst="rect">
                <a:avLst/>
              </a:prstGeom>
              <a:effectLst>
                <a:glow>
                  <a:schemeClr val="accent1"/>
                </a:glow>
                <a:reflection stA="0" endPos="70000" dist="50800" dir="5400000" sy="-100000" algn="bl" rotWithShape="0"/>
              </a:effectLst>
            </p:spPr>
          </p:pic>
        </mc:Fallback>
      </mc:AlternateContent>
      <p:sp>
        <p:nvSpPr>
          <p:cNvPr id="30" name="Ok: Sağ 29">
            <a:extLst>
              <a:ext uri="{FF2B5EF4-FFF2-40B4-BE49-F238E27FC236}">
                <a16:creationId xmlns:a16="http://schemas.microsoft.com/office/drawing/2014/main" id="{FC8138FB-6809-46BB-8D87-F979BDAF8D94}"/>
              </a:ext>
            </a:extLst>
          </p:cNvPr>
          <p:cNvSpPr/>
          <p:nvPr/>
        </p:nvSpPr>
        <p:spPr>
          <a:xfrm rot="11889381">
            <a:off x="3035104" y="2300886"/>
            <a:ext cx="1148080" cy="367809"/>
          </a:xfrm>
          <a:prstGeom prst="rightArrow">
            <a:avLst>
              <a:gd name="adj1" fmla="val 41960"/>
              <a:gd name="adj2"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Ok: Sağ 30">
            <a:extLst>
              <a:ext uri="{FF2B5EF4-FFF2-40B4-BE49-F238E27FC236}">
                <a16:creationId xmlns:a16="http://schemas.microsoft.com/office/drawing/2014/main" id="{A1D695AC-8687-467C-A12E-B4062F63614F}"/>
              </a:ext>
            </a:extLst>
          </p:cNvPr>
          <p:cNvSpPr/>
          <p:nvPr/>
        </p:nvSpPr>
        <p:spPr>
          <a:xfrm rot="11236857">
            <a:off x="3035104" y="2853643"/>
            <a:ext cx="1148080" cy="367809"/>
          </a:xfrm>
          <a:prstGeom prst="rightArrow">
            <a:avLst>
              <a:gd name="adj1" fmla="val 41960"/>
              <a:gd name="adj2"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2" name="Ok: Sağ 31">
            <a:extLst>
              <a:ext uri="{FF2B5EF4-FFF2-40B4-BE49-F238E27FC236}">
                <a16:creationId xmlns:a16="http://schemas.microsoft.com/office/drawing/2014/main" id="{31BCA52A-BB11-4EC6-AFB5-3BA095E7CC78}"/>
              </a:ext>
            </a:extLst>
          </p:cNvPr>
          <p:cNvSpPr/>
          <p:nvPr/>
        </p:nvSpPr>
        <p:spPr>
          <a:xfrm rot="10637172">
            <a:off x="3035104" y="3415784"/>
            <a:ext cx="1148080" cy="367809"/>
          </a:xfrm>
          <a:prstGeom prst="rightArrow">
            <a:avLst>
              <a:gd name="adj1" fmla="val 41960"/>
              <a:gd name="adj2"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3" name="Ok: Sağ 32">
            <a:extLst>
              <a:ext uri="{FF2B5EF4-FFF2-40B4-BE49-F238E27FC236}">
                <a16:creationId xmlns:a16="http://schemas.microsoft.com/office/drawing/2014/main" id="{34E59FC2-24DC-47F8-922A-CB26806DAF5B}"/>
              </a:ext>
            </a:extLst>
          </p:cNvPr>
          <p:cNvSpPr/>
          <p:nvPr/>
        </p:nvSpPr>
        <p:spPr>
          <a:xfrm rot="9844685">
            <a:off x="3101822" y="3964944"/>
            <a:ext cx="1080057" cy="367809"/>
          </a:xfrm>
          <a:prstGeom prst="rightArrow">
            <a:avLst>
              <a:gd name="adj1" fmla="val 41960"/>
              <a:gd name="adj2"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4" name="Ok: Sağ 33">
            <a:extLst>
              <a:ext uri="{FF2B5EF4-FFF2-40B4-BE49-F238E27FC236}">
                <a16:creationId xmlns:a16="http://schemas.microsoft.com/office/drawing/2014/main" id="{22D34736-7FE6-45E1-8331-A2591896238A}"/>
              </a:ext>
            </a:extLst>
          </p:cNvPr>
          <p:cNvSpPr/>
          <p:nvPr/>
        </p:nvSpPr>
        <p:spPr>
          <a:xfrm rot="1040155">
            <a:off x="7669413" y="3986549"/>
            <a:ext cx="1148080" cy="367809"/>
          </a:xfrm>
          <a:prstGeom prst="rightArrow">
            <a:avLst>
              <a:gd name="adj1" fmla="val 41960"/>
              <a:gd name="adj2"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5" name="Ok: Sağ 34">
            <a:extLst>
              <a:ext uri="{FF2B5EF4-FFF2-40B4-BE49-F238E27FC236}">
                <a16:creationId xmlns:a16="http://schemas.microsoft.com/office/drawing/2014/main" id="{14AE9F72-A5DE-4557-9F5C-45EB1E7B8A84}"/>
              </a:ext>
            </a:extLst>
          </p:cNvPr>
          <p:cNvSpPr/>
          <p:nvPr/>
        </p:nvSpPr>
        <p:spPr>
          <a:xfrm rot="387631">
            <a:off x="7669413" y="3381993"/>
            <a:ext cx="1148080" cy="367809"/>
          </a:xfrm>
          <a:prstGeom prst="rightArrow">
            <a:avLst>
              <a:gd name="adj1" fmla="val 41960"/>
              <a:gd name="adj2"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6" name="Ok: Sağ 35">
            <a:extLst>
              <a:ext uri="{FF2B5EF4-FFF2-40B4-BE49-F238E27FC236}">
                <a16:creationId xmlns:a16="http://schemas.microsoft.com/office/drawing/2014/main" id="{A514D546-FD22-4FD2-9059-39E9EC0602F7}"/>
              </a:ext>
            </a:extLst>
          </p:cNvPr>
          <p:cNvSpPr/>
          <p:nvPr/>
        </p:nvSpPr>
        <p:spPr>
          <a:xfrm rot="21387946">
            <a:off x="7669413" y="2869954"/>
            <a:ext cx="1148080" cy="367809"/>
          </a:xfrm>
          <a:prstGeom prst="rightArrow">
            <a:avLst>
              <a:gd name="adj1" fmla="val 41960"/>
              <a:gd name="adj2"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7" name="Ok: Sağ 36">
            <a:extLst>
              <a:ext uri="{FF2B5EF4-FFF2-40B4-BE49-F238E27FC236}">
                <a16:creationId xmlns:a16="http://schemas.microsoft.com/office/drawing/2014/main" id="{5844C5D0-EB3A-43C5-B820-B26D8BFE09CA}"/>
              </a:ext>
            </a:extLst>
          </p:cNvPr>
          <p:cNvSpPr/>
          <p:nvPr/>
        </p:nvSpPr>
        <p:spPr>
          <a:xfrm rot="20595459">
            <a:off x="7669413" y="2256999"/>
            <a:ext cx="1148080" cy="367809"/>
          </a:xfrm>
          <a:prstGeom prst="rightArrow">
            <a:avLst>
              <a:gd name="adj1" fmla="val 41960"/>
              <a:gd name="adj2"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8" name="Metin kutusu 37">
            <a:extLst>
              <a:ext uri="{FF2B5EF4-FFF2-40B4-BE49-F238E27FC236}">
                <a16:creationId xmlns:a16="http://schemas.microsoft.com/office/drawing/2014/main" id="{4160C8A8-EFA2-492E-A57B-995372E8607E}"/>
              </a:ext>
            </a:extLst>
          </p:cNvPr>
          <p:cNvSpPr txBox="1"/>
          <p:nvPr/>
        </p:nvSpPr>
        <p:spPr>
          <a:xfrm rot="833120">
            <a:off x="694639" y="1785482"/>
            <a:ext cx="2429255" cy="369332"/>
          </a:xfrm>
          <a:prstGeom prst="rect">
            <a:avLst/>
          </a:prstGeom>
          <a:noFill/>
        </p:spPr>
        <p:txBody>
          <a:bodyPr wrap="none" rtlCol="0">
            <a:spAutoFit/>
          </a:bodyPr>
          <a:lstStyle/>
          <a:p>
            <a:r>
              <a:rPr lang="tr-TR" dirty="0">
                <a:solidFill>
                  <a:schemeClr val="bg1"/>
                </a:solidFill>
                <a:latin typeface="Times New Roman" panose="02020603050405020304" pitchFamily="18" charset="0"/>
                <a:cs typeface="Times New Roman" panose="02020603050405020304" pitchFamily="18" charset="0"/>
              </a:rPr>
              <a:t>1.Özgür Yazılım Olması</a:t>
            </a:r>
          </a:p>
        </p:txBody>
      </p:sp>
      <p:sp>
        <p:nvSpPr>
          <p:cNvPr id="47" name="Metin kutusu 46">
            <a:extLst>
              <a:ext uri="{FF2B5EF4-FFF2-40B4-BE49-F238E27FC236}">
                <a16:creationId xmlns:a16="http://schemas.microsoft.com/office/drawing/2014/main" id="{788195D7-1CF3-4111-87C3-3863C1ECDC3B}"/>
              </a:ext>
            </a:extLst>
          </p:cNvPr>
          <p:cNvSpPr txBox="1"/>
          <p:nvPr/>
        </p:nvSpPr>
        <p:spPr>
          <a:xfrm rot="432038">
            <a:off x="732203" y="2591065"/>
            <a:ext cx="2095830" cy="369332"/>
          </a:xfrm>
          <a:prstGeom prst="rect">
            <a:avLst/>
          </a:prstGeom>
          <a:noFill/>
        </p:spPr>
        <p:txBody>
          <a:bodyPr wrap="none" rtlCol="0">
            <a:spAutoFit/>
          </a:bodyPr>
          <a:lstStyle/>
          <a:p>
            <a:r>
              <a:rPr lang="tr-TR" dirty="0">
                <a:solidFill>
                  <a:schemeClr val="bg1"/>
                </a:solidFill>
                <a:latin typeface="Times New Roman" panose="02020603050405020304" pitchFamily="18" charset="0"/>
                <a:cs typeface="Times New Roman" panose="02020603050405020304" pitchFamily="18" charset="0"/>
              </a:rPr>
              <a:t>2. Yazılım Çeşitliliği</a:t>
            </a:r>
          </a:p>
        </p:txBody>
      </p:sp>
      <p:sp>
        <p:nvSpPr>
          <p:cNvPr id="50" name="Metin kutusu 49">
            <a:extLst>
              <a:ext uri="{FF2B5EF4-FFF2-40B4-BE49-F238E27FC236}">
                <a16:creationId xmlns:a16="http://schemas.microsoft.com/office/drawing/2014/main" id="{A2261A35-A96D-42EE-86FA-635B054E058D}"/>
              </a:ext>
            </a:extLst>
          </p:cNvPr>
          <p:cNvSpPr txBox="1"/>
          <p:nvPr/>
        </p:nvSpPr>
        <p:spPr>
          <a:xfrm rot="792325">
            <a:off x="8817325" y="4375796"/>
            <a:ext cx="1947969" cy="369332"/>
          </a:xfrm>
          <a:prstGeom prst="rect">
            <a:avLst/>
          </a:prstGeom>
          <a:noFill/>
        </p:spPr>
        <p:txBody>
          <a:bodyPr wrap="none" rtlCol="0">
            <a:spAutoFit/>
          </a:bodyPr>
          <a:lstStyle/>
          <a:p>
            <a:r>
              <a:rPr lang="tr-TR" dirty="0">
                <a:solidFill>
                  <a:schemeClr val="bg1"/>
                </a:solidFill>
                <a:latin typeface="Times New Roman" panose="02020603050405020304" pitchFamily="18" charset="0"/>
                <a:cs typeface="Times New Roman" panose="02020603050405020304" pitchFamily="18" charset="0"/>
              </a:rPr>
              <a:t>8. İnternet Şakaları</a:t>
            </a:r>
          </a:p>
        </p:txBody>
      </p:sp>
      <p:sp>
        <p:nvSpPr>
          <p:cNvPr id="51" name="Metin kutusu 50">
            <a:extLst>
              <a:ext uri="{FF2B5EF4-FFF2-40B4-BE49-F238E27FC236}">
                <a16:creationId xmlns:a16="http://schemas.microsoft.com/office/drawing/2014/main" id="{2AAB39AE-1390-44A9-8380-67229DA6C528}"/>
              </a:ext>
            </a:extLst>
          </p:cNvPr>
          <p:cNvSpPr txBox="1"/>
          <p:nvPr/>
        </p:nvSpPr>
        <p:spPr>
          <a:xfrm rot="21372871">
            <a:off x="444511" y="3526996"/>
            <a:ext cx="2678938" cy="369332"/>
          </a:xfrm>
          <a:prstGeom prst="rect">
            <a:avLst/>
          </a:prstGeom>
          <a:noFill/>
        </p:spPr>
        <p:txBody>
          <a:bodyPr wrap="none" rtlCol="0">
            <a:spAutoFit/>
          </a:bodyPr>
          <a:lstStyle/>
          <a:p>
            <a:r>
              <a:rPr lang="tr-TR" dirty="0">
                <a:solidFill>
                  <a:schemeClr val="bg1"/>
                </a:solidFill>
                <a:latin typeface="Times New Roman" panose="02020603050405020304" pitchFamily="18" charset="0"/>
                <a:cs typeface="Times New Roman" panose="02020603050405020304" pitchFamily="18" charset="0"/>
              </a:rPr>
              <a:t>3. Kişileştirme Seçenekleri</a:t>
            </a:r>
          </a:p>
        </p:txBody>
      </p:sp>
      <p:sp>
        <p:nvSpPr>
          <p:cNvPr id="53" name="Metin kutusu 52">
            <a:extLst>
              <a:ext uri="{FF2B5EF4-FFF2-40B4-BE49-F238E27FC236}">
                <a16:creationId xmlns:a16="http://schemas.microsoft.com/office/drawing/2014/main" id="{E3B6283D-8CBA-471F-B29C-4CF5FFACF193}"/>
              </a:ext>
            </a:extLst>
          </p:cNvPr>
          <p:cNvSpPr txBox="1"/>
          <p:nvPr/>
        </p:nvSpPr>
        <p:spPr>
          <a:xfrm rot="20688537">
            <a:off x="1081631" y="4375301"/>
            <a:ext cx="2080441" cy="369332"/>
          </a:xfrm>
          <a:prstGeom prst="rect">
            <a:avLst/>
          </a:prstGeom>
          <a:noFill/>
        </p:spPr>
        <p:txBody>
          <a:bodyPr wrap="none" rtlCol="0">
            <a:spAutoFit/>
          </a:bodyPr>
          <a:lstStyle/>
          <a:p>
            <a:r>
              <a:rPr lang="tr-TR" dirty="0">
                <a:solidFill>
                  <a:schemeClr val="bg1"/>
                </a:solidFill>
                <a:latin typeface="Times New Roman" panose="02020603050405020304" pitchFamily="18" charset="0"/>
                <a:cs typeface="Times New Roman" panose="02020603050405020304" pitchFamily="18" charset="0"/>
              </a:rPr>
              <a:t>4. Paket Yöneticileri</a:t>
            </a:r>
          </a:p>
        </p:txBody>
      </p:sp>
      <p:sp>
        <p:nvSpPr>
          <p:cNvPr id="54" name="Metin kutusu 53">
            <a:extLst>
              <a:ext uri="{FF2B5EF4-FFF2-40B4-BE49-F238E27FC236}">
                <a16:creationId xmlns:a16="http://schemas.microsoft.com/office/drawing/2014/main" id="{DBCC0286-7CE9-4CAF-A42B-0AED113CC356}"/>
              </a:ext>
            </a:extLst>
          </p:cNvPr>
          <p:cNvSpPr txBox="1"/>
          <p:nvPr/>
        </p:nvSpPr>
        <p:spPr>
          <a:xfrm rot="20688537">
            <a:off x="8723491" y="1809352"/>
            <a:ext cx="2050626" cy="369332"/>
          </a:xfrm>
          <a:prstGeom prst="rect">
            <a:avLst/>
          </a:prstGeom>
          <a:noFill/>
        </p:spPr>
        <p:txBody>
          <a:bodyPr wrap="none" rtlCol="0">
            <a:spAutoFit/>
          </a:bodyPr>
          <a:lstStyle/>
          <a:p>
            <a:r>
              <a:rPr lang="tr-TR" dirty="0">
                <a:solidFill>
                  <a:schemeClr val="bg1"/>
                </a:solidFill>
                <a:latin typeface="Times New Roman" panose="02020603050405020304" pitchFamily="18" charset="0"/>
                <a:cs typeface="Times New Roman" panose="02020603050405020304" pitchFamily="18" charset="0"/>
              </a:rPr>
              <a:t>5. Performans Artışı</a:t>
            </a:r>
          </a:p>
        </p:txBody>
      </p:sp>
      <p:sp>
        <p:nvSpPr>
          <p:cNvPr id="55" name="Metin kutusu 54">
            <a:extLst>
              <a:ext uri="{FF2B5EF4-FFF2-40B4-BE49-F238E27FC236}">
                <a16:creationId xmlns:a16="http://schemas.microsoft.com/office/drawing/2014/main" id="{E0C38A41-55BA-4E78-92DA-23094D686F28}"/>
              </a:ext>
            </a:extLst>
          </p:cNvPr>
          <p:cNvSpPr txBox="1"/>
          <p:nvPr/>
        </p:nvSpPr>
        <p:spPr>
          <a:xfrm rot="21372871">
            <a:off x="8810076" y="2734987"/>
            <a:ext cx="2758191" cy="369332"/>
          </a:xfrm>
          <a:prstGeom prst="rect">
            <a:avLst/>
          </a:prstGeom>
          <a:noFill/>
        </p:spPr>
        <p:txBody>
          <a:bodyPr wrap="none" rtlCol="0">
            <a:spAutoFit/>
          </a:bodyPr>
          <a:lstStyle/>
          <a:p>
            <a:r>
              <a:rPr lang="tr-TR" dirty="0">
                <a:solidFill>
                  <a:schemeClr val="bg1"/>
                </a:solidFill>
                <a:latin typeface="Times New Roman" panose="02020603050405020304" pitchFamily="18" charset="0"/>
                <a:cs typeface="Times New Roman" panose="02020603050405020304" pitchFamily="18" charset="0"/>
              </a:rPr>
              <a:t>6. Mahremiyet Ve Güvenlik</a:t>
            </a:r>
          </a:p>
        </p:txBody>
      </p:sp>
      <p:sp>
        <p:nvSpPr>
          <p:cNvPr id="56" name="Metin kutusu 55">
            <a:extLst>
              <a:ext uri="{FF2B5EF4-FFF2-40B4-BE49-F238E27FC236}">
                <a16:creationId xmlns:a16="http://schemas.microsoft.com/office/drawing/2014/main" id="{4FF6D7AA-3DC9-4C03-A84C-3267CCDE15B8}"/>
              </a:ext>
            </a:extLst>
          </p:cNvPr>
          <p:cNvSpPr txBox="1"/>
          <p:nvPr/>
        </p:nvSpPr>
        <p:spPr>
          <a:xfrm rot="432038">
            <a:off x="8788536" y="3633873"/>
            <a:ext cx="2550698" cy="369332"/>
          </a:xfrm>
          <a:prstGeom prst="rect">
            <a:avLst/>
          </a:prstGeom>
          <a:noFill/>
        </p:spPr>
        <p:txBody>
          <a:bodyPr wrap="none" rtlCol="0">
            <a:spAutoFit/>
          </a:bodyPr>
          <a:lstStyle/>
          <a:p>
            <a:r>
              <a:rPr lang="tr-TR" dirty="0">
                <a:solidFill>
                  <a:schemeClr val="bg1"/>
                </a:solidFill>
                <a:latin typeface="Times New Roman" panose="02020603050405020304" pitchFamily="18" charset="0"/>
                <a:cs typeface="Times New Roman" panose="02020603050405020304" pitchFamily="18" charset="0"/>
              </a:rPr>
              <a:t>7.Komut Satırı Kullanımı</a:t>
            </a:r>
          </a:p>
        </p:txBody>
      </p:sp>
      <p:pic>
        <p:nvPicPr>
          <p:cNvPr id="57" name="İçerik Yer Tutucusu 7">
            <a:extLst>
              <a:ext uri="{FF2B5EF4-FFF2-40B4-BE49-F238E27FC236}">
                <a16:creationId xmlns:a16="http://schemas.microsoft.com/office/drawing/2014/main" id="{93C152FC-BBA6-4732-A471-96E31044F10B}"/>
              </a:ext>
            </a:extLst>
          </p:cNvPr>
          <p:cNvPicPr>
            <a:picLocks noGrp="1" noChangeAspect="1"/>
          </p:cNvPicPr>
          <p:nvPr>
            <p:ph idx="1"/>
          </p:nvPr>
        </p:nvPicPr>
        <p:blipFill>
          <a:blip r:embed="rId10">
            <a:extLst>
              <a:ext uri="{28A0092B-C50C-407E-A947-70E740481C1C}">
                <a14:useLocalDpi xmlns:a14="http://schemas.microsoft.com/office/drawing/2010/main" val="0"/>
              </a:ext>
            </a:extLst>
          </a:blip>
          <a:stretch>
            <a:fillRect/>
          </a:stretch>
        </p:blipFill>
        <p:spPr>
          <a:xfrm>
            <a:off x="12631721" y="4260140"/>
            <a:ext cx="4515517" cy="2746216"/>
          </a:xfrm>
        </p:spPr>
      </p:pic>
    </p:spTree>
    <p:extLst>
      <p:ext uri="{BB962C8B-B14F-4D97-AF65-F5344CB8AC3E}">
        <p14:creationId xmlns:p14="http://schemas.microsoft.com/office/powerpoint/2010/main" val="7007190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1000"/>
                                        <p:tgtEl>
                                          <p:spTgt spid="33"/>
                                        </p:tgtEl>
                                      </p:cBhvr>
                                    </p:animEffect>
                                    <p:anim calcmode="lin" valueType="num">
                                      <p:cBhvr>
                                        <p:cTn id="28" dur="1000" fill="hold"/>
                                        <p:tgtEl>
                                          <p:spTgt spid="33"/>
                                        </p:tgtEl>
                                        <p:attrNameLst>
                                          <p:attrName>ppt_x</p:attrName>
                                        </p:attrNameLst>
                                      </p:cBhvr>
                                      <p:tavLst>
                                        <p:tav tm="0">
                                          <p:val>
                                            <p:strVal val="#ppt_x"/>
                                          </p:val>
                                        </p:tav>
                                        <p:tav tm="100000">
                                          <p:val>
                                            <p:strVal val="#ppt_x"/>
                                          </p:val>
                                        </p:tav>
                                      </p:tavLst>
                                    </p:anim>
                                    <p:anim calcmode="lin" valueType="num">
                                      <p:cBhvr>
                                        <p:cTn id="29" dur="1000" fill="hold"/>
                                        <p:tgtEl>
                                          <p:spTgt spid="3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1000"/>
                                        <p:tgtEl>
                                          <p:spTgt spid="32"/>
                                        </p:tgtEl>
                                      </p:cBhvr>
                                    </p:animEffect>
                                    <p:anim calcmode="lin" valueType="num">
                                      <p:cBhvr>
                                        <p:cTn id="33" dur="1000" fill="hold"/>
                                        <p:tgtEl>
                                          <p:spTgt spid="32"/>
                                        </p:tgtEl>
                                        <p:attrNameLst>
                                          <p:attrName>ppt_x</p:attrName>
                                        </p:attrNameLst>
                                      </p:cBhvr>
                                      <p:tavLst>
                                        <p:tav tm="0">
                                          <p:val>
                                            <p:strVal val="#ppt_x"/>
                                          </p:val>
                                        </p:tav>
                                        <p:tav tm="100000">
                                          <p:val>
                                            <p:strVal val="#ppt_x"/>
                                          </p:val>
                                        </p:tav>
                                      </p:tavLst>
                                    </p:anim>
                                    <p:anim calcmode="lin" valueType="num">
                                      <p:cBhvr>
                                        <p:cTn id="34" dur="1000" fill="hold"/>
                                        <p:tgtEl>
                                          <p:spTgt spid="3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1000"/>
                                        <p:tgtEl>
                                          <p:spTgt spid="31"/>
                                        </p:tgtEl>
                                      </p:cBhvr>
                                    </p:animEffect>
                                    <p:anim calcmode="lin" valueType="num">
                                      <p:cBhvr>
                                        <p:cTn id="38" dur="1000" fill="hold"/>
                                        <p:tgtEl>
                                          <p:spTgt spid="31"/>
                                        </p:tgtEl>
                                        <p:attrNameLst>
                                          <p:attrName>ppt_x</p:attrName>
                                        </p:attrNameLst>
                                      </p:cBhvr>
                                      <p:tavLst>
                                        <p:tav tm="0">
                                          <p:val>
                                            <p:strVal val="#ppt_x"/>
                                          </p:val>
                                        </p:tav>
                                        <p:tav tm="100000">
                                          <p:val>
                                            <p:strVal val="#ppt_x"/>
                                          </p:val>
                                        </p:tav>
                                      </p:tavLst>
                                    </p:anim>
                                    <p:anim calcmode="lin" valueType="num">
                                      <p:cBhvr>
                                        <p:cTn id="39" dur="1000" fill="hold"/>
                                        <p:tgtEl>
                                          <p:spTgt spid="3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1000"/>
                                        <p:tgtEl>
                                          <p:spTgt spid="30"/>
                                        </p:tgtEl>
                                      </p:cBhvr>
                                    </p:animEffect>
                                    <p:anim calcmode="lin" valueType="num">
                                      <p:cBhvr>
                                        <p:cTn id="43" dur="1000" fill="hold"/>
                                        <p:tgtEl>
                                          <p:spTgt spid="30"/>
                                        </p:tgtEl>
                                        <p:attrNameLst>
                                          <p:attrName>ppt_x</p:attrName>
                                        </p:attrNameLst>
                                      </p:cBhvr>
                                      <p:tavLst>
                                        <p:tav tm="0">
                                          <p:val>
                                            <p:strVal val="#ppt_x"/>
                                          </p:val>
                                        </p:tav>
                                        <p:tav tm="100000">
                                          <p:val>
                                            <p:strVal val="#ppt_x"/>
                                          </p:val>
                                        </p:tav>
                                      </p:tavLst>
                                    </p:anim>
                                    <p:anim calcmode="lin" valueType="num">
                                      <p:cBhvr>
                                        <p:cTn id="44" dur="1000" fill="hold"/>
                                        <p:tgtEl>
                                          <p:spTgt spid="3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1000"/>
                                        <p:tgtEl>
                                          <p:spTgt spid="38"/>
                                        </p:tgtEl>
                                      </p:cBhvr>
                                    </p:animEffect>
                                    <p:anim calcmode="lin" valueType="num">
                                      <p:cBhvr>
                                        <p:cTn id="48" dur="1000" fill="hold"/>
                                        <p:tgtEl>
                                          <p:spTgt spid="38"/>
                                        </p:tgtEl>
                                        <p:attrNameLst>
                                          <p:attrName>ppt_x</p:attrName>
                                        </p:attrNameLst>
                                      </p:cBhvr>
                                      <p:tavLst>
                                        <p:tav tm="0">
                                          <p:val>
                                            <p:strVal val="#ppt_x"/>
                                          </p:val>
                                        </p:tav>
                                        <p:tav tm="100000">
                                          <p:val>
                                            <p:strVal val="#ppt_x"/>
                                          </p:val>
                                        </p:tav>
                                      </p:tavLst>
                                    </p:anim>
                                    <p:anim calcmode="lin" valueType="num">
                                      <p:cBhvr>
                                        <p:cTn id="49" dur="1000" fill="hold"/>
                                        <p:tgtEl>
                                          <p:spTgt spid="3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1000"/>
                                        <p:tgtEl>
                                          <p:spTgt spid="47"/>
                                        </p:tgtEl>
                                      </p:cBhvr>
                                    </p:animEffect>
                                    <p:anim calcmode="lin" valueType="num">
                                      <p:cBhvr>
                                        <p:cTn id="53" dur="1000" fill="hold"/>
                                        <p:tgtEl>
                                          <p:spTgt spid="47"/>
                                        </p:tgtEl>
                                        <p:attrNameLst>
                                          <p:attrName>ppt_x</p:attrName>
                                        </p:attrNameLst>
                                      </p:cBhvr>
                                      <p:tavLst>
                                        <p:tav tm="0">
                                          <p:val>
                                            <p:strVal val="#ppt_x"/>
                                          </p:val>
                                        </p:tav>
                                        <p:tav tm="100000">
                                          <p:val>
                                            <p:strVal val="#ppt_x"/>
                                          </p:val>
                                        </p:tav>
                                      </p:tavLst>
                                    </p:anim>
                                    <p:anim calcmode="lin" valueType="num">
                                      <p:cBhvr>
                                        <p:cTn id="54" dur="1000" fill="hold"/>
                                        <p:tgtEl>
                                          <p:spTgt spid="47"/>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fade">
                                      <p:cBhvr>
                                        <p:cTn id="57" dur="1000"/>
                                        <p:tgtEl>
                                          <p:spTgt spid="51"/>
                                        </p:tgtEl>
                                      </p:cBhvr>
                                    </p:animEffect>
                                    <p:anim calcmode="lin" valueType="num">
                                      <p:cBhvr>
                                        <p:cTn id="58" dur="1000" fill="hold"/>
                                        <p:tgtEl>
                                          <p:spTgt spid="51"/>
                                        </p:tgtEl>
                                        <p:attrNameLst>
                                          <p:attrName>ppt_x</p:attrName>
                                        </p:attrNameLst>
                                      </p:cBhvr>
                                      <p:tavLst>
                                        <p:tav tm="0">
                                          <p:val>
                                            <p:strVal val="#ppt_x"/>
                                          </p:val>
                                        </p:tav>
                                        <p:tav tm="100000">
                                          <p:val>
                                            <p:strVal val="#ppt_x"/>
                                          </p:val>
                                        </p:tav>
                                      </p:tavLst>
                                    </p:anim>
                                    <p:anim calcmode="lin" valueType="num">
                                      <p:cBhvr>
                                        <p:cTn id="59" dur="1000" fill="hold"/>
                                        <p:tgtEl>
                                          <p:spTgt spid="51"/>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fade">
                                      <p:cBhvr>
                                        <p:cTn id="62" dur="1000"/>
                                        <p:tgtEl>
                                          <p:spTgt spid="53"/>
                                        </p:tgtEl>
                                      </p:cBhvr>
                                    </p:animEffect>
                                    <p:anim calcmode="lin" valueType="num">
                                      <p:cBhvr>
                                        <p:cTn id="63" dur="1000" fill="hold"/>
                                        <p:tgtEl>
                                          <p:spTgt spid="53"/>
                                        </p:tgtEl>
                                        <p:attrNameLst>
                                          <p:attrName>ppt_x</p:attrName>
                                        </p:attrNameLst>
                                      </p:cBhvr>
                                      <p:tavLst>
                                        <p:tav tm="0">
                                          <p:val>
                                            <p:strVal val="#ppt_x"/>
                                          </p:val>
                                        </p:tav>
                                        <p:tav tm="100000">
                                          <p:val>
                                            <p:strVal val="#ppt_x"/>
                                          </p:val>
                                        </p:tav>
                                      </p:tavLst>
                                    </p:anim>
                                    <p:anim calcmode="lin" valueType="num">
                                      <p:cBhvr>
                                        <p:cTn id="64" dur="1000" fill="hold"/>
                                        <p:tgtEl>
                                          <p:spTgt spid="5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1000"/>
                                        <p:tgtEl>
                                          <p:spTgt spid="50"/>
                                        </p:tgtEl>
                                      </p:cBhvr>
                                    </p:animEffect>
                                    <p:anim calcmode="lin" valueType="num">
                                      <p:cBhvr>
                                        <p:cTn id="68" dur="1000" fill="hold"/>
                                        <p:tgtEl>
                                          <p:spTgt spid="50"/>
                                        </p:tgtEl>
                                        <p:attrNameLst>
                                          <p:attrName>ppt_x</p:attrName>
                                        </p:attrNameLst>
                                      </p:cBhvr>
                                      <p:tavLst>
                                        <p:tav tm="0">
                                          <p:val>
                                            <p:strVal val="#ppt_x"/>
                                          </p:val>
                                        </p:tav>
                                        <p:tav tm="100000">
                                          <p:val>
                                            <p:strVal val="#ppt_x"/>
                                          </p:val>
                                        </p:tav>
                                      </p:tavLst>
                                    </p:anim>
                                    <p:anim calcmode="lin" valueType="num">
                                      <p:cBhvr>
                                        <p:cTn id="69" dur="1000" fill="hold"/>
                                        <p:tgtEl>
                                          <p:spTgt spid="5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1000"/>
                                        <p:tgtEl>
                                          <p:spTgt spid="56"/>
                                        </p:tgtEl>
                                      </p:cBhvr>
                                    </p:animEffect>
                                    <p:anim calcmode="lin" valueType="num">
                                      <p:cBhvr>
                                        <p:cTn id="73" dur="1000" fill="hold"/>
                                        <p:tgtEl>
                                          <p:spTgt spid="56"/>
                                        </p:tgtEl>
                                        <p:attrNameLst>
                                          <p:attrName>ppt_x</p:attrName>
                                        </p:attrNameLst>
                                      </p:cBhvr>
                                      <p:tavLst>
                                        <p:tav tm="0">
                                          <p:val>
                                            <p:strVal val="#ppt_x"/>
                                          </p:val>
                                        </p:tav>
                                        <p:tav tm="100000">
                                          <p:val>
                                            <p:strVal val="#ppt_x"/>
                                          </p:val>
                                        </p:tav>
                                      </p:tavLst>
                                    </p:anim>
                                    <p:anim calcmode="lin" valueType="num">
                                      <p:cBhvr>
                                        <p:cTn id="74" dur="1000" fill="hold"/>
                                        <p:tgtEl>
                                          <p:spTgt spid="56"/>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fade">
                                      <p:cBhvr>
                                        <p:cTn id="77" dur="1000"/>
                                        <p:tgtEl>
                                          <p:spTgt spid="55"/>
                                        </p:tgtEl>
                                      </p:cBhvr>
                                    </p:animEffect>
                                    <p:anim calcmode="lin" valueType="num">
                                      <p:cBhvr>
                                        <p:cTn id="78" dur="1000" fill="hold"/>
                                        <p:tgtEl>
                                          <p:spTgt spid="55"/>
                                        </p:tgtEl>
                                        <p:attrNameLst>
                                          <p:attrName>ppt_x</p:attrName>
                                        </p:attrNameLst>
                                      </p:cBhvr>
                                      <p:tavLst>
                                        <p:tav tm="0">
                                          <p:val>
                                            <p:strVal val="#ppt_x"/>
                                          </p:val>
                                        </p:tav>
                                        <p:tav tm="100000">
                                          <p:val>
                                            <p:strVal val="#ppt_x"/>
                                          </p:val>
                                        </p:tav>
                                      </p:tavLst>
                                    </p:anim>
                                    <p:anim calcmode="lin" valueType="num">
                                      <p:cBhvr>
                                        <p:cTn id="79" dur="1000" fill="hold"/>
                                        <p:tgtEl>
                                          <p:spTgt spid="55"/>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fade">
                                      <p:cBhvr>
                                        <p:cTn id="82" dur="1000"/>
                                        <p:tgtEl>
                                          <p:spTgt spid="54"/>
                                        </p:tgtEl>
                                      </p:cBhvr>
                                    </p:animEffect>
                                    <p:anim calcmode="lin" valueType="num">
                                      <p:cBhvr>
                                        <p:cTn id="83" dur="1000" fill="hold"/>
                                        <p:tgtEl>
                                          <p:spTgt spid="54"/>
                                        </p:tgtEl>
                                        <p:attrNameLst>
                                          <p:attrName>ppt_x</p:attrName>
                                        </p:attrNameLst>
                                      </p:cBhvr>
                                      <p:tavLst>
                                        <p:tav tm="0">
                                          <p:val>
                                            <p:strVal val="#ppt_x"/>
                                          </p:val>
                                        </p:tav>
                                        <p:tav tm="100000">
                                          <p:val>
                                            <p:strVal val="#ppt_x"/>
                                          </p:val>
                                        </p:tav>
                                      </p:tavLst>
                                    </p:anim>
                                    <p:anim calcmode="lin" valueType="num">
                                      <p:cBhvr>
                                        <p:cTn id="84"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36" grpId="0" animBg="1"/>
      <p:bldP spid="37" grpId="0" animBg="1"/>
      <p:bldP spid="38" grpId="0"/>
      <p:bldP spid="47" grpId="0"/>
      <p:bldP spid="50" grpId="0"/>
      <p:bldP spid="51" grpId="0"/>
      <p:bldP spid="53" grpId="0"/>
      <p:bldP spid="54" grpId="0"/>
      <p:bldP spid="55" grpId="0"/>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C479315-F835-474A-916B-A80B07B23F74}"/>
              </a:ext>
            </a:extLst>
          </p:cNvPr>
          <p:cNvSpPr>
            <a:spLocks noGrp="1"/>
          </p:cNvSpPr>
          <p:nvPr>
            <p:ph type="title"/>
          </p:nvPr>
        </p:nvSpPr>
        <p:spPr>
          <a:xfrm>
            <a:off x="3825240" y="273685"/>
            <a:ext cx="3916680" cy="1325563"/>
          </a:xfrm>
        </p:spPr>
        <p:txBody>
          <a:bodyPr/>
          <a:lstStyle/>
          <a:p>
            <a:r>
              <a:rPr lang="tr-TR" dirty="0">
                <a:solidFill>
                  <a:schemeClr val="bg1"/>
                </a:solidFill>
                <a:latin typeface="Times New Roman" panose="02020603050405020304" pitchFamily="18" charset="0"/>
                <a:cs typeface="Times New Roman" panose="02020603050405020304" pitchFamily="18" charset="0"/>
              </a:rPr>
              <a:t>1.Özgür Yazılım </a:t>
            </a:r>
          </a:p>
        </p:txBody>
      </p:sp>
      <p:pic>
        <p:nvPicPr>
          <p:cNvPr id="8" name="İçerik Yer Tutucusu 7">
            <a:extLst>
              <a:ext uri="{FF2B5EF4-FFF2-40B4-BE49-F238E27FC236}">
                <a16:creationId xmlns:a16="http://schemas.microsoft.com/office/drawing/2014/main" id="{180761DD-4E11-4AD6-8033-216F639DF7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87561" y="3742452"/>
            <a:ext cx="4515517" cy="2746216"/>
          </a:xfrm>
        </p:spPr>
      </p:pic>
      <mc:AlternateContent xmlns:mc="http://schemas.openxmlformats.org/markup-compatibility/2006">
        <mc:Choice xmlns:am3d="http://schemas.microsoft.com/office/drawing/2017/model3d" Requires="am3d">
          <p:graphicFrame>
            <p:nvGraphicFramePr>
              <p:cNvPr id="4" name="3B Model 3">
                <a:extLst>
                  <a:ext uri="{FF2B5EF4-FFF2-40B4-BE49-F238E27FC236}">
                    <a16:creationId xmlns:a16="http://schemas.microsoft.com/office/drawing/2014/main" id="{098CFDCC-91F2-4F14-BA76-BD632B470357}"/>
                  </a:ext>
                </a:extLst>
              </p:cNvPr>
              <p:cNvGraphicFramePr>
                <a:graphicFrameLocks noChangeAspect="1"/>
              </p:cNvGraphicFramePr>
              <p:nvPr>
                <p:extLst>
                  <p:ext uri="{D42A27DB-BD31-4B8C-83A1-F6EECF244321}">
                    <p14:modId xmlns:p14="http://schemas.microsoft.com/office/powerpoint/2010/main" val="3447300489"/>
                  </p:ext>
                </p:extLst>
              </p:nvPr>
            </p:nvGraphicFramePr>
            <p:xfrm>
              <a:off x="211165" y="246640"/>
              <a:ext cx="1523166" cy="2437067"/>
            </p:xfrm>
            <a:graphic>
              <a:graphicData uri="http://schemas.microsoft.com/office/drawing/2017/model3d">
                <am3d:model3d r:embed="rId3">
                  <am3d:spPr>
                    <a:xfrm>
                      <a:off x="0" y="0"/>
                      <a:ext cx="1523166" cy="2437067"/>
                    </a:xfrm>
                    <a:prstGeom prst="rect">
                      <a:avLst/>
                    </a:prstGeom>
                  </am3d:spPr>
                  <am3d:camera>
                    <am3d:pos x="0" y="0" z="63536210"/>
                    <am3d:up dx="0" dy="36000000" dz="0"/>
                    <am3d:lookAt x="0" y="0" z="0"/>
                    <am3d:perspective fov="2700000"/>
                  </am3d:camera>
                  <am3d:trans>
                    <am3d:meterPerModelUnit n="10666" d="1000000"/>
                    <am3d:preTrans dx="-10711" dy="-17737504" dz="3535889"/>
                    <am3d:scale>
                      <am3d:sx n="1000000" d="1000000"/>
                      <am3d:sy n="1000000" d="1000000"/>
                      <am3d:sz n="1000000" d="1000000"/>
                    </am3d:scale>
                    <am3d:rot ax="1382576" ay="2276681" az="879443"/>
                    <am3d:postTrans dx="0" dy="0" dz="0"/>
                  </am3d:trans>
                  <am3d:raster rName="Office3DRenderer" rVer="16.0.8326">
                    <am3d:blip r:embed="rId4"/>
                  </am3d:raster>
                  <am3d:objViewport viewportSz="29892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B Model 3">
                <a:extLst>
                  <a:ext uri="{FF2B5EF4-FFF2-40B4-BE49-F238E27FC236}">
                    <a16:creationId xmlns:a16="http://schemas.microsoft.com/office/drawing/2014/main" id="{098CFDCC-91F2-4F14-BA76-BD632B470357}"/>
                  </a:ext>
                </a:extLst>
              </p:cNvPr>
              <p:cNvPicPr>
                <a:picLocks noGrp="1" noRot="1" noChangeAspect="1" noMove="1" noResize="1" noEditPoints="1" noAdjustHandles="1" noChangeArrowheads="1" noChangeShapeType="1" noCrop="1"/>
              </p:cNvPicPr>
              <p:nvPr/>
            </p:nvPicPr>
            <p:blipFill>
              <a:blip r:embed="rId4"/>
              <a:stretch>
                <a:fillRect/>
              </a:stretch>
            </p:blipFill>
            <p:spPr>
              <a:xfrm>
                <a:off x="211165" y="246640"/>
                <a:ext cx="1523166" cy="2437067"/>
              </a:xfrm>
              <a:prstGeom prst="rect">
                <a:avLst/>
              </a:prstGeom>
            </p:spPr>
          </p:pic>
        </mc:Fallback>
      </mc:AlternateContent>
      <p:sp>
        <p:nvSpPr>
          <p:cNvPr id="9" name="Metin kutusu 8">
            <a:extLst>
              <a:ext uri="{FF2B5EF4-FFF2-40B4-BE49-F238E27FC236}">
                <a16:creationId xmlns:a16="http://schemas.microsoft.com/office/drawing/2014/main" id="{ABECA05A-3B2B-4BDC-8D56-421866554B2D}"/>
              </a:ext>
            </a:extLst>
          </p:cNvPr>
          <p:cNvSpPr txBox="1"/>
          <p:nvPr/>
        </p:nvSpPr>
        <p:spPr>
          <a:xfrm>
            <a:off x="2646680" y="1465174"/>
            <a:ext cx="8437880" cy="2677656"/>
          </a:xfrm>
          <a:prstGeom prst="rect">
            <a:avLst/>
          </a:prstGeom>
          <a:noFill/>
        </p:spPr>
        <p:txBody>
          <a:bodyPr wrap="square" rtlCol="0">
            <a:spAutoFit/>
          </a:bodyPr>
          <a:lstStyle/>
          <a:p>
            <a:pPr algn="just"/>
            <a:r>
              <a:rPr lang="tr-TR" sz="2400" dirty="0">
                <a:solidFill>
                  <a:schemeClr val="bg1"/>
                </a:solidFill>
                <a:latin typeface="Times New Roman" panose="02020603050405020304" pitchFamily="18" charset="0"/>
                <a:cs typeface="Times New Roman" panose="02020603050405020304" pitchFamily="18" charset="0"/>
              </a:rPr>
              <a:t>Özgür yazılım, kullanıcıların bir yazılımı özgürce çalıştırma, inceleme, paylaşma ve değiştirme özgürlüğüne dayanan bir yazılım felsefesidir. Bu tür yazılımların kullanıcıları, yazılımın kaynak koduna erişim sağlayabilir ve ihtiyaçlarına göre bu kodu değiştirebilir. Ayrıca, bu yazılımları başkalarıyla paylaşma özgürlüğüne de sahiptirler.</a:t>
            </a:r>
          </a:p>
          <a:p>
            <a:endParaRPr lang="tr-TR" sz="2400" dirty="0">
              <a:solidFill>
                <a:schemeClr val="bg1"/>
              </a:solidFill>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429B256A-1470-43C4-9EDE-20C2FD2D5907}"/>
              </a:ext>
            </a:extLst>
          </p:cNvPr>
          <p:cNvSpPr txBox="1"/>
          <p:nvPr/>
        </p:nvSpPr>
        <p:spPr>
          <a:xfrm>
            <a:off x="8829040" y="6488668"/>
            <a:ext cx="1694182" cy="369332"/>
          </a:xfrm>
          <a:prstGeom prst="rect">
            <a:avLst/>
          </a:prstGeom>
          <a:noFill/>
        </p:spPr>
        <p:txBody>
          <a:bodyPr wrap="none" rtlCol="0">
            <a:spAutoFit/>
          </a:bodyPr>
          <a:lstStyle/>
          <a:p>
            <a:r>
              <a:rPr lang="tr-TR" dirty="0" err="1">
                <a:solidFill>
                  <a:schemeClr val="bg1"/>
                </a:solidFill>
                <a:latin typeface="Times New Roman" panose="02020603050405020304" pitchFamily="18" charset="0"/>
                <a:cs typeface="Times New Roman" panose="02020603050405020304" pitchFamily="18" charset="0"/>
              </a:rPr>
              <a:t>richard</a:t>
            </a:r>
            <a:r>
              <a:rPr lang="tr-TR" dirty="0">
                <a:solidFill>
                  <a:schemeClr val="bg1"/>
                </a:solidFill>
                <a:latin typeface="Times New Roman" panose="02020603050405020304" pitchFamily="18" charset="0"/>
                <a:cs typeface="Times New Roman" panose="02020603050405020304" pitchFamily="18" charset="0"/>
              </a:rPr>
              <a:t> </a:t>
            </a:r>
            <a:r>
              <a:rPr lang="tr-TR" dirty="0" err="1">
                <a:solidFill>
                  <a:schemeClr val="bg1"/>
                </a:solidFill>
                <a:latin typeface="Times New Roman" panose="02020603050405020304" pitchFamily="18" charset="0"/>
                <a:cs typeface="Times New Roman" panose="02020603050405020304" pitchFamily="18" charset="0"/>
              </a:rPr>
              <a:t>stallman</a:t>
            </a:r>
            <a:endParaRPr lang="tr-TR" dirty="0">
              <a:solidFill>
                <a:schemeClr val="bg1"/>
              </a:solidFill>
              <a:latin typeface="Times New Roman" panose="02020603050405020304" pitchFamily="18" charset="0"/>
              <a:cs typeface="Times New Roman" panose="02020603050405020304" pitchFamily="18" charset="0"/>
            </a:endParaRPr>
          </a:p>
        </p:txBody>
      </p:sp>
      <p:pic>
        <p:nvPicPr>
          <p:cNvPr id="18" name="Resim 17">
            <a:extLst>
              <a:ext uri="{FF2B5EF4-FFF2-40B4-BE49-F238E27FC236}">
                <a16:creationId xmlns:a16="http://schemas.microsoft.com/office/drawing/2014/main" id="{507E143A-A415-4DE1-81CF-DC4A0C02DF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977812"/>
            <a:ext cx="2135708" cy="2135708"/>
          </a:xfrm>
          <a:prstGeom prst="rect">
            <a:avLst/>
          </a:prstGeom>
        </p:spPr>
      </p:pic>
      <p:pic>
        <p:nvPicPr>
          <p:cNvPr id="19" name="Resim 18">
            <a:extLst>
              <a:ext uri="{FF2B5EF4-FFF2-40B4-BE49-F238E27FC236}">
                <a16:creationId xmlns:a16="http://schemas.microsoft.com/office/drawing/2014/main" id="{58CDABE5-B4FB-46A5-81F7-B9CD15BBF9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85" y="9289205"/>
            <a:ext cx="2360906" cy="2360906"/>
          </a:xfrm>
          <a:prstGeom prst="rect">
            <a:avLst/>
          </a:prstGeom>
        </p:spPr>
      </p:pic>
      <p:pic>
        <p:nvPicPr>
          <p:cNvPr id="20" name="Resim 19">
            <a:extLst>
              <a:ext uri="{FF2B5EF4-FFF2-40B4-BE49-F238E27FC236}">
                <a16:creationId xmlns:a16="http://schemas.microsoft.com/office/drawing/2014/main" id="{BF60D540-5043-4584-AF69-F1BB5648A1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5521" y="7476587"/>
            <a:ext cx="2317413" cy="2273018"/>
          </a:xfrm>
          <a:prstGeom prst="rect">
            <a:avLst/>
          </a:prstGeom>
        </p:spPr>
      </p:pic>
      <p:pic>
        <p:nvPicPr>
          <p:cNvPr id="21" name="Resim 20">
            <a:extLst>
              <a:ext uri="{FF2B5EF4-FFF2-40B4-BE49-F238E27FC236}">
                <a16:creationId xmlns:a16="http://schemas.microsoft.com/office/drawing/2014/main" id="{61DDAFB3-AB44-4B33-9E24-B5D1A12C84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38586" y="9749605"/>
            <a:ext cx="1651281" cy="2174187"/>
          </a:xfrm>
          <a:prstGeom prst="rect">
            <a:avLst/>
          </a:prstGeom>
        </p:spPr>
      </p:pic>
    </p:spTree>
    <p:extLst>
      <p:ext uri="{BB962C8B-B14F-4D97-AF65-F5344CB8AC3E}">
        <p14:creationId xmlns:p14="http://schemas.microsoft.com/office/powerpoint/2010/main" val="22201881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E541197-B36C-4046-8E7D-EFE5A37F03B4}"/>
              </a:ext>
            </a:extLst>
          </p:cNvPr>
          <p:cNvSpPr>
            <a:spLocks noGrp="1"/>
          </p:cNvSpPr>
          <p:nvPr>
            <p:ph type="title"/>
          </p:nvPr>
        </p:nvSpPr>
        <p:spPr>
          <a:xfrm>
            <a:off x="3553460" y="263525"/>
            <a:ext cx="5085080" cy="1325563"/>
          </a:xfrm>
        </p:spPr>
        <p:txBody>
          <a:bodyPr/>
          <a:lstStyle/>
          <a:p>
            <a:r>
              <a:rPr lang="tr-TR" dirty="0">
                <a:solidFill>
                  <a:schemeClr val="bg1"/>
                </a:solidFill>
                <a:latin typeface="Times New Roman" panose="02020603050405020304" pitchFamily="18" charset="0"/>
                <a:cs typeface="Times New Roman" panose="02020603050405020304" pitchFamily="18" charset="0"/>
              </a:rPr>
              <a:t>2.Yazılım Çeşitliliği</a:t>
            </a:r>
          </a:p>
        </p:txBody>
      </p:sp>
      <p:sp>
        <p:nvSpPr>
          <p:cNvPr id="3" name="İçerik Yer Tutucusu 2">
            <a:extLst>
              <a:ext uri="{FF2B5EF4-FFF2-40B4-BE49-F238E27FC236}">
                <a16:creationId xmlns:a16="http://schemas.microsoft.com/office/drawing/2014/main" id="{DE9EA7DB-B4C4-4A9A-A2AC-4FDA682AC3E6}"/>
              </a:ext>
            </a:extLst>
          </p:cNvPr>
          <p:cNvSpPr>
            <a:spLocks noGrp="1"/>
          </p:cNvSpPr>
          <p:nvPr>
            <p:ph idx="1"/>
          </p:nvPr>
        </p:nvSpPr>
        <p:spPr>
          <a:xfrm>
            <a:off x="2734419" y="1419225"/>
            <a:ext cx="6743234" cy="4351338"/>
          </a:xfrm>
        </p:spPr>
        <p:txBody>
          <a:bodyPr>
            <a:normAutofit/>
          </a:bodyPr>
          <a:lstStyle/>
          <a:p>
            <a:pPr marL="0" indent="0" algn="just">
              <a:buNone/>
            </a:pPr>
            <a:r>
              <a:rPr lang="tr-TR" sz="2400" dirty="0">
                <a:solidFill>
                  <a:schemeClr val="bg1"/>
                </a:solidFill>
                <a:latin typeface="Times New Roman" panose="02020603050405020304" pitchFamily="18" charset="0"/>
                <a:cs typeface="Times New Roman" panose="02020603050405020304" pitchFamily="18" charset="0"/>
              </a:rPr>
              <a:t>Linux, geniş bir yazılım ve dağıtım çeşitliliği sunar. Binlerce özgür yazılım, farklı kullanıcı ihtiyaçlarına hitap eder. </a:t>
            </a:r>
            <a:r>
              <a:rPr lang="tr-TR" sz="2400" dirty="0" err="1">
                <a:solidFill>
                  <a:schemeClr val="bg1"/>
                </a:solidFill>
                <a:latin typeface="Times New Roman" panose="02020603050405020304" pitchFamily="18" charset="0"/>
                <a:cs typeface="Times New Roman" panose="02020603050405020304" pitchFamily="18" charset="0"/>
              </a:rPr>
              <a:t>Ubuntu</a:t>
            </a:r>
            <a:r>
              <a:rPr lang="tr-TR" sz="2400" dirty="0">
                <a:solidFill>
                  <a:schemeClr val="bg1"/>
                </a:solidFill>
                <a:latin typeface="Times New Roman" panose="02020603050405020304" pitchFamily="18" charset="0"/>
                <a:cs typeface="Times New Roman" panose="02020603050405020304" pitchFamily="18" charset="0"/>
              </a:rPr>
              <a:t>, </a:t>
            </a:r>
            <a:r>
              <a:rPr lang="tr-TR" sz="2400" dirty="0" err="1">
                <a:solidFill>
                  <a:schemeClr val="bg1"/>
                </a:solidFill>
                <a:latin typeface="Times New Roman" panose="02020603050405020304" pitchFamily="18" charset="0"/>
                <a:cs typeface="Times New Roman" panose="02020603050405020304" pitchFamily="18" charset="0"/>
              </a:rPr>
              <a:t>Fedora</a:t>
            </a:r>
            <a:r>
              <a:rPr lang="tr-TR" sz="2400" dirty="0">
                <a:solidFill>
                  <a:schemeClr val="bg1"/>
                </a:solidFill>
                <a:latin typeface="Times New Roman" panose="02020603050405020304" pitchFamily="18" charset="0"/>
                <a:cs typeface="Times New Roman" panose="02020603050405020304" pitchFamily="18" charset="0"/>
              </a:rPr>
              <a:t>, </a:t>
            </a:r>
            <a:r>
              <a:rPr lang="tr-TR" sz="2400" dirty="0" err="1">
                <a:solidFill>
                  <a:schemeClr val="bg1"/>
                </a:solidFill>
                <a:latin typeface="Times New Roman" panose="02020603050405020304" pitchFamily="18" charset="0"/>
                <a:cs typeface="Times New Roman" panose="02020603050405020304" pitchFamily="18" charset="0"/>
              </a:rPr>
              <a:t>Debian</a:t>
            </a:r>
            <a:r>
              <a:rPr lang="tr-TR" sz="2400" dirty="0">
                <a:solidFill>
                  <a:schemeClr val="bg1"/>
                </a:solidFill>
                <a:latin typeface="Times New Roman" panose="02020603050405020304" pitchFamily="18" charset="0"/>
                <a:cs typeface="Times New Roman" panose="02020603050405020304" pitchFamily="18" charset="0"/>
              </a:rPr>
              <a:t>, </a:t>
            </a:r>
            <a:r>
              <a:rPr lang="tr-TR" sz="2400" dirty="0" err="1">
                <a:solidFill>
                  <a:schemeClr val="bg1"/>
                </a:solidFill>
                <a:latin typeface="Times New Roman" panose="02020603050405020304" pitchFamily="18" charset="0"/>
                <a:cs typeface="Times New Roman" panose="02020603050405020304" pitchFamily="18" charset="0"/>
              </a:rPr>
              <a:t>Arch</a:t>
            </a:r>
            <a:r>
              <a:rPr lang="tr-TR" sz="2400" dirty="0">
                <a:solidFill>
                  <a:schemeClr val="bg1"/>
                </a:solidFill>
                <a:latin typeface="Times New Roman" panose="02020603050405020304" pitchFamily="18" charset="0"/>
                <a:cs typeface="Times New Roman" panose="02020603050405020304" pitchFamily="18" charset="0"/>
              </a:rPr>
              <a:t> gibi kullanıcı dostu dağıtımların yanı sıra, spesifik ve minimal seçenekler de mevcuttur. Kullanıcılar, tercihlerine göre özelleştirilmiş Linux deneyimleri oluşturabilir.</a:t>
            </a:r>
          </a:p>
        </p:txBody>
      </p:sp>
      <mc:AlternateContent xmlns:mc="http://schemas.openxmlformats.org/markup-compatibility/2006">
        <mc:Choice xmlns:am3d="http://schemas.microsoft.com/office/drawing/2017/model3d" Requires="am3d">
          <p:graphicFrame>
            <p:nvGraphicFramePr>
              <p:cNvPr id="4" name="3B Model 3">
                <a:extLst>
                  <a:ext uri="{FF2B5EF4-FFF2-40B4-BE49-F238E27FC236}">
                    <a16:creationId xmlns:a16="http://schemas.microsoft.com/office/drawing/2014/main" id="{BFA78C34-5754-44E0-9FF2-225529BA2FFC}"/>
                  </a:ext>
                </a:extLst>
              </p:cNvPr>
              <p:cNvGraphicFramePr>
                <a:graphicFrameLocks noChangeAspect="1"/>
              </p:cNvGraphicFramePr>
              <p:nvPr>
                <p:extLst>
                  <p:ext uri="{D42A27DB-BD31-4B8C-83A1-F6EECF244321}">
                    <p14:modId xmlns:p14="http://schemas.microsoft.com/office/powerpoint/2010/main" val="190003748"/>
                  </p:ext>
                </p:extLst>
              </p:nvPr>
            </p:nvGraphicFramePr>
            <p:xfrm>
              <a:off x="10286199" y="-56508"/>
              <a:ext cx="1713558" cy="2341862"/>
            </p:xfrm>
            <a:graphic>
              <a:graphicData uri="http://schemas.microsoft.com/office/drawing/2017/model3d">
                <am3d:model3d r:embed="rId2">
                  <am3d:spPr>
                    <a:xfrm>
                      <a:off x="0" y="0"/>
                      <a:ext cx="1713558" cy="2341862"/>
                    </a:xfrm>
                    <a:prstGeom prst="rect">
                      <a:avLst/>
                    </a:prstGeom>
                  </am3d:spPr>
                  <am3d:camera>
                    <am3d:pos x="0" y="0" z="63536210"/>
                    <am3d:up dx="0" dy="36000000" dz="0"/>
                    <am3d:lookAt x="0" y="0" z="0"/>
                    <am3d:perspective fov="2700000"/>
                  </am3d:camera>
                  <am3d:trans>
                    <am3d:meterPerModelUnit n="10666" d="1000000"/>
                    <am3d:preTrans dx="-10711" dy="-17737504" dz="3535889"/>
                    <am3d:scale>
                      <am3d:sx n="1000000" d="1000000"/>
                      <am3d:sy n="1000000" d="1000000"/>
                      <am3d:sz n="1000000" d="1000000"/>
                    </am3d:scale>
                    <am3d:rot ax="301336" ay="87970" az="7736"/>
                    <am3d:postTrans dx="0" dy="0" dz="0"/>
                  </am3d:trans>
                  <am3d:raster rName="Office3DRenderer" rVer="16.0.8326">
                    <am3d:blip r:embed="rId3"/>
                  </am3d:raster>
                  <am3d:objViewport viewportSz="29892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B Model 3">
                <a:extLst>
                  <a:ext uri="{FF2B5EF4-FFF2-40B4-BE49-F238E27FC236}">
                    <a16:creationId xmlns:a16="http://schemas.microsoft.com/office/drawing/2014/main" id="{BFA78C34-5754-44E0-9FF2-225529BA2FFC}"/>
                  </a:ext>
                </a:extLst>
              </p:cNvPr>
              <p:cNvPicPr>
                <a:picLocks noGrp="1" noRot="1" noChangeAspect="1" noMove="1" noResize="1" noEditPoints="1" noAdjustHandles="1" noChangeArrowheads="1" noChangeShapeType="1" noCrop="1"/>
              </p:cNvPicPr>
              <p:nvPr/>
            </p:nvPicPr>
            <p:blipFill>
              <a:blip r:embed="rId3"/>
              <a:stretch>
                <a:fillRect/>
              </a:stretch>
            </p:blipFill>
            <p:spPr>
              <a:xfrm>
                <a:off x="10286199" y="-56508"/>
                <a:ext cx="1713558" cy="2341862"/>
              </a:xfrm>
              <a:prstGeom prst="rect">
                <a:avLst/>
              </a:prstGeom>
            </p:spPr>
          </p:pic>
        </mc:Fallback>
      </mc:AlternateContent>
      <p:pic>
        <p:nvPicPr>
          <p:cNvPr id="5" name="İçerik Yer Tutucusu 5">
            <a:extLst>
              <a:ext uri="{FF2B5EF4-FFF2-40B4-BE49-F238E27FC236}">
                <a16:creationId xmlns:a16="http://schemas.microsoft.com/office/drawing/2014/main" id="{49B5ABC6-0B65-44B5-9B6E-30807BD423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94702" y="6858000"/>
            <a:ext cx="1944844" cy="2360906"/>
          </a:xfrm>
          <a:prstGeom prst="rect">
            <a:avLst/>
          </a:prstGeom>
        </p:spPr>
      </p:pic>
      <mc:AlternateContent xmlns:mc="http://schemas.openxmlformats.org/markup-compatibility/2006">
        <mc:Choice xmlns:am3d="http://schemas.microsoft.com/office/drawing/2017/model3d" Requires="am3d">
          <p:graphicFrame>
            <p:nvGraphicFramePr>
              <p:cNvPr id="6" name="3B Model 5">
                <a:extLst>
                  <a:ext uri="{FF2B5EF4-FFF2-40B4-BE49-F238E27FC236}">
                    <a16:creationId xmlns:a16="http://schemas.microsoft.com/office/drawing/2014/main" id="{0C6930FC-0ED1-4296-A241-DDED794A7C68}"/>
                  </a:ext>
                </a:extLst>
              </p:cNvPr>
              <p:cNvGraphicFramePr>
                <a:graphicFrameLocks noChangeAspect="1"/>
              </p:cNvGraphicFramePr>
              <p:nvPr>
                <p:extLst>
                  <p:ext uri="{D42A27DB-BD31-4B8C-83A1-F6EECF244321}">
                    <p14:modId xmlns:p14="http://schemas.microsoft.com/office/powerpoint/2010/main" val="1636943551"/>
                  </p:ext>
                </p:extLst>
              </p:nvPr>
            </p:nvGraphicFramePr>
            <p:xfrm>
              <a:off x="4184727" y="7137554"/>
              <a:ext cx="2081352" cy="2081352"/>
            </p:xfrm>
            <a:graphic>
              <a:graphicData uri="http://schemas.microsoft.com/office/drawing/2017/model3d">
                <am3d:model3d r:embed="rId6">
                  <am3d:spPr>
                    <a:xfrm>
                      <a:off x="0" y="0"/>
                      <a:ext cx="2081352" cy="2081352"/>
                    </a:xfrm>
                    <a:prstGeom prst="rect">
                      <a:avLst/>
                    </a:prstGeom>
                  </am3d:spPr>
                  <am3d:camera>
                    <am3d:pos x="0" y="0" z="66988667"/>
                    <am3d:up dx="0" dy="36000000" dz="0"/>
                    <am3d:lookAt x="0" y="0" z="0"/>
                    <am3d:perspective fov="2700000"/>
                  </am3d:camera>
                  <am3d:trans>
                    <am3d:meterPerModelUnit n="220610" d="1000000"/>
                    <am3d:preTrans dx="-2834329" dy="0" dz="-2898187"/>
                    <am3d:scale>
                      <am3d:sx n="1000000" d="1000000"/>
                      <am3d:sy n="1000000" d="1000000"/>
                      <am3d:sz n="1000000" d="1000000"/>
                    </am3d:scale>
                    <am3d:rot ax="5246040" ay="-7669" az="-170962"/>
                    <am3d:postTrans dx="0" dy="0" dz="0"/>
                  </am3d:trans>
                  <am3d:raster rName="Office3DRenderer" rVer="16.0.8326">
                    <am3d:blip r:embed="rId7"/>
                  </am3d:raster>
                  <am3d:objViewport viewportSz="29681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B Model 5">
                <a:extLst>
                  <a:ext uri="{FF2B5EF4-FFF2-40B4-BE49-F238E27FC236}">
                    <a16:creationId xmlns:a16="http://schemas.microsoft.com/office/drawing/2014/main" id="{0C6930FC-0ED1-4296-A241-DDED794A7C68}"/>
                  </a:ext>
                </a:extLst>
              </p:cNvPr>
              <p:cNvPicPr>
                <a:picLocks noGrp="1" noRot="1" noChangeAspect="1" noMove="1" noResize="1" noEditPoints="1" noAdjustHandles="1" noChangeArrowheads="1" noChangeShapeType="1" noCrop="1"/>
              </p:cNvPicPr>
              <p:nvPr/>
            </p:nvPicPr>
            <p:blipFill>
              <a:blip r:embed="rId7"/>
              <a:stretch>
                <a:fillRect/>
              </a:stretch>
            </p:blipFill>
            <p:spPr>
              <a:xfrm>
                <a:off x="4184727" y="7137554"/>
                <a:ext cx="2081352" cy="2081352"/>
              </a:xfrm>
              <a:prstGeom prst="rect">
                <a:avLst/>
              </a:prstGeom>
            </p:spPr>
          </p:pic>
        </mc:Fallback>
      </mc:AlternateContent>
      <p:pic>
        <p:nvPicPr>
          <p:cNvPr id="7" name="Resim 6">
            <a:extLst>
              <a:ext uri="{FF2B5EF4-FFF2-40B4-BE49-F238E27FC236}">
                <a16:creationId xmlns:a16="http://schemas.microsoft.com/office/drawing/2014/main" id="{3A63260F-739B-4524-8C2E-28BEC2285D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91653" y="7137554"/>
            <a:ext cx="2286000" cy="2286000"/>
          </a:xfrm>
          <a:prstGeom prst="rect">
            <a:avLst/>
          </a:prstGeom>
        </p:spPr>
      </p:pic>
      <p:pic>
        <p:nvPicPr>
          <p:cNvPr id="9" name="Resim 8">
            <a:extLst>
              <a:ext uri="{FF2B5EF4-FFF2-40B4-BE49-F238E27FC236}">
                <a16:creationId xmlns:a16="http://schemas.microsoft.com/office/drawing/2014/main" id="{9B7B1C75-C975-46D3-8F75-714AAA93E0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533" y="1834330"/>
            <a:ext cx="2135708" cy="2135708"/>
          </a:xfrm>
          <a:prstGeom prst="rect">
            <a:avLst/>
          </a:prstGeom>
        </p:spPr>
      </p:pic>
      <p:pic>
        <p:nvPicPr>
          <p:cNvPr id="11" name="Resim 10">
            <a:extLst>
              <a:ext uri="{FF2B5EF4-FFF2-40B4-BE49-F238E27FC236}">
                <a16:creationId xmlns:a16="http://schemas.microsoft.com/office/drawing/2014/main" id="{60B384D3-69A6-455E-BC15-5FBEE28B81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448" y="4145723"/>
            <a:ext cx="2360906" cy="2360906"/>
          </a:xfrm>
          <a:prstGeom prst="rect">
            <a:avLst/>
          </a:prstGeom>
        </p:spPr>
      </p:pic>
      <p:pic>
        <p:nvPicPr>
          <p:cNvPr id="13" name="Resim 12">
            <a:extLst>
              <a:ext uri="{FF2B5EF4-FFF2-40B4-BE49-F238E27FC236}">
                <a16:creationId xmlns:a16="http://schemas.microsoft.com/office/drawing/2014/main" id="{BCCE04E9-FABD-472B-B079-3EBBFB3D8C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790054" y="2333105"/>
            <a:ext cx="2317413" cy="2273018"/>
          </a:xfrm>
          <a:prstGeom prst="rect">
            <a:avLst/>
          </a:prstGeom>
        </p:spPr>
      </p:pic>
      <p:pic>
        <p:nvPicPr>
          <p:cNvPr id="15" name="Resim 14">
            <a:extLst>
              <a:ext uri="{FF2B5EF4-FFF2-40B4-BE49-F238E27FC236}">
                <a16:creationId xmlns:a16="http://schemas.microsoft.com/office/drawing/2014/main" id="{F7EC12D0-CCA7-4730-A61C-0B9ACB0C86E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23119" y="4606123"/>
            <a:ext cx="1651281" cy="2174187"/>
          </a:xfrm>
          <a:prstGeom prst="rect">
            <a:avLst/>
          </a:prstGeom>
        </p:spPr>
      </p:pic>
      <p:pic>
        <p:nvPicPr>
          <p:cNvPr id="16" name="İçerik Yer Tutucusu 7">
            <a:extLst>
              <a:ext uri="{FF2B5EF4-FFF2-40B4-BE49-F238E27FC236}">
                <a16:creationId xmlns:a16="http://schemas.microsoft.com/office/drawing/2014/main" id="{5B6ABBFD-A2FF-4E46-90AF-6CAE30AA47B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631721" y="4260140"/>
            <a:ext cx="4515517" cy="2746216"/>
          </a:xfrm>
          <a:prstGeom prst="rect">
            <a:avLst/>
          </a:prstGeom>
        </p:spPr>
      </p:pic>
    </p:spTree>
    <p:extLst>
      <p:ext uri="{BB962C8B-B14F-4D97-AF65-F5344CB8AC3E}">
        <p14:creationId xmlns:p14="http://schemas.microsoft.com/office/powerpoint/2010/main" val="5586002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09262E-AB8E-47E0-AF5E-0D0DD74FF6A8}"/>
              </a:ext>
            </a:extLst>
          </p:cNvPr>
          <p:cNvSpPr>
            <a:spLocks noGrp="1"/>
          </p:cNvSpPr>
          <p:nvPr>
            <p:ph type="title"/>
          </p:nvPr>
        </p:nvSpPr>
        <p:spPr>
          <a:xfrm>
            <a:off x="2725420" y="273685"/>
            <a:ext cx="6741160" cy="1325563"/>
          </a:xfrm>
        </p:spPr>
        <p:txBody>
          <a:bodyPr/>
          <a:lstStyle/>
          <a:p>
            <a:r>
              <a:rPr lang="tr-TR" dirty="0">
                <a:solidFill>
                  <a:schemeClr val="bg1"/>
                </a:solidFill>
                <a:latin typeface="Times New Roman" panose="02020603050405020304" pitchFamily="18" charset="0"/>
                <a:cs typeface="Times New Roman" panose="02020603050405020304" pitchFamily="18" charset="0"/>
              </a:rPr>
              <a:t>3.Kişiselleştirme Seçenekleri</a:t>
            </a:r>
          </a:p>
        </p:txBody>
      </p:sp>
      <p:pic>
        <p:nvPicPr>
          <p:cNvPr id="6" name="İçerik Yer Tutucusu 5">
            <a:extLst>
              <a:ext uri="{FF2B5EF4-FFF2-40B4-BE49-F238E27FC236}">
                <a16:creationId xmlns:a16="http://schemas.microsoft.com/office/drawing/2014/main" id="{F6E1841C-2FB8-4738-A21B-3517B6C950FC}"/>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6128" y="4385334"/>
            <a:ext cx="1944844" cy="2360906"/>
          </a:xfrm>
        </p:spPr>
      </p:pic>
      <mc:AlternateContent xmlns:mc="http://schemas.openxmlformats.org/markup-compatibility/2006">
        <mc:Choice xmlns:am3d="http://schemas.microsoft.com/office/drawing/2017/model3d" Requires="am3d">
          <p:graphicFrame>
            <p:nvGraphicFramePr>
              <p:cNvPr id="4" name="3B Model 3">
                <a:extLst>
                  <a:ext uri="{FF2B5EF4-FFF2-40B4-BE49-F238E27FC236}">
                    <a16:creationId xmlns:a16="http://schemas.microsoft.com/office/drawing/2014/main" id="{534F7581-62A0-4978-AAEB-A5BB5031EF35}"/>
                  </a:ext>
                </a:extLst>
              </p:cNvPr>
              <p:cNvGraphicFramePr>
                <a:graphicFrameLocks noChangeAspect="1"/>
              </p:cNvGraphicFramePr>
              <p:nvPr>
                <p:extLst>
                  <p:ext uri="{D42A27DB-BD31-4B8C-83A1-F6EECF244321}">
                    <p14:modId xmlns:p14="http://schemas.microsoft.com/office/powerpoint/2010/main" val="3596030000"/>
                  </p:ext>
                </p:extLst>
              </p:nvPr>
            </p:nvGraphicFramePr>
            <p:xfrm>
              <a:off x="10973469" y="4468536"/>
              <a:ext cx="1180451" cy="2418022"/>
            </p:xfrm>
            <a:graphic>
              <a:graphicData uri="http://schemas.microsoft.com/office/drawing/2017/model3d">
                <am3d:model3d r:embed="rId4">
                  <am3d:spPr>
                    <a:xfrm>
                      <a:off x="0" y="0"/>
                      <a:ext cx="1180451" cy="2418022"/>
                    </a:xfrm>
                    <a:prstGeom prst="rect">
                      <a:avLst/>
                    </a:prstGeom>
                  </am3d:spPr>
                  <am3d:camera>
                    <am3d:pos x="0" y="0" z="63536210"/>
                    <am3d:up dx="0" dy="36000000" dz="0"/>
                    <am3d:lookAt x="0" y="0" z="0"/>
                    <am3d:perspective fov="2700000"/>
                  </am3d:camera>
                  <am3d:trans>
                    <am3d:meterPerModelUnit n="10666" d="1000000"/>
                    <am3d:preTrans dx="-10711" dy="-17737504" dz="3535889"/>
                    <am3d:scale>
                      <am3d:sx n="1000000" d="1000000"/>
                      <am3d:sy n="1000000" d="1000000"/>
                      <am3d:sz n="1000000" d="1000000"/>
                    </am3d:scale>
                    <am3d:rot ax="1782696" ay="-4519938" az="-1734095"/>
                    <am3d:postTrans dx="0" dy="0" dz="0"/>
                  </am3d:trans>
                  <am3d:raster rName="Office3DRenderer" rVer="16.0.8326">
                    <am3d:blip r:embed="rId5"/>
                  </am3d:raster>
                  <am3d:objViewport viewportSz="29892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B Model 3">
                <a:extLst>
                  <a:ext uri="{FF2B5EF4-FFF2-40B4-BE49-F238E27FC236}">
                    <a16:creationId xmlns:a16="http://schemas.microsoft.com/office/drawing/2014/main" id="{534F7581-62A0-4978-AAEB-A5BB5031EF35}"/>
                  </a:ext>
                </a:extLst>
              </p:cNvPr>
              <p:cNvPicPr>
                <a:picLocks noGrp="1" noRot="1" noChangeAspect="1" noMove="1" noResize="1" noEditPoints="1" noAdjustHandles="1" noChangeArrowheads="1" noChangeShapeType="1" noCrop="1"/>
              </p:cNvPicPr>
              <p:nvPr/>
            </p:nvPicPr>
            <p:blipFill>
              <a:blip r:embed="rId5"/>
              <a:stretch>
                <a:fillRect/>
              </a:stretch>
            </p:blipFill>
            <p:spPr>
              <a:xfrm>
                <a:off x="10973469" y="4468536"/>
                <a:ext cx="1180451" cy="241802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B Model 6">
                <a:extLst>
                  <a:ext uri="{FF2B5EF4-FFF2-40B4-BE49-F238E27FC236}">
                    <a16:creationId xmlns:a16="http://schemas.microsoft.com/office/drawing/2014/main" id="{890BD5C5-7D4B-41B3-919B-243565EA0941}"/>
                  </a:ext>
                </a:extLst>
              </p:cNvPr>
              <p:cNvGraphicFramePr>
                <a:graphicFrameLocks noChangeAspect="1"/>
              </p:cNvGraphicFramePr>
              <p:nvPr>
                <p:extLst>
                  <p:ext uri="{D42A27DB-BD31-4B8C-83A1-F6EECF244321}">
                    <p14:modId xmlns:p14="http://schemas.microsoft.com/office/powerpoint/2010/main" val="2950241613"/>
                  </p:ext>
                </p:extLst>
              </p:nvPr>
            </p:nvGraphicFramePr>
            <p:xfrm>
              <a:off x="4046153" y="4664888"/>
              <a:ext cx="2081352" cy="2081352"/>
            </p:xfrm>
            <a:graphic>
              <a:graphicData uri="http://schemas.microsoft.com/office/drawing/2017/model3d">
                <am3d:model3d r:embed="rId6">
                  <am3d:spPr>
                    <a:xfrm>
                      <a:off x="0" y="0"/>
                      <a:ext cx="2081352" cy="2081352"/>
                    </a:xfrm>
                    <a:prstGeom prst="rect">
                      <a:avLst/>
                    </a:prstGeom>
                  </am3d:spPr>
                  <am3d:camera>
                    <am3d:pos x="0" y="0" z="66988667"/>
                    <am3d:up dx="0" dy="36000000" dz="0"/>
                    <am3d:lookAt x="0" y="0" z="0"/>
                    <am3d:perspective fov="2700000"/>
                  </am3d:camera>
                  <am3d:trans>
                    <am3d:meterPerModelUnit n="220610" d="1000000"/>
                    <am3d:preTrans dx="-2834329" dy="0" dz="-2898187"/>
                    <am3d:scale>
                      <am3d:sx n="1000000" d="1000000"/>
                      <am3d:sy n="1000000" d="1000000"/>
                      <am3d:sz n="1000000" d="1000000"/>
                    </am3d:scale>
                    <am3d:rot ax="5246040" ay="-7669" az="-170962"/>
                    <am3d:postTrans dx="0" dy="0" dz="0"/>
                  </am3d:trans>
                  <am3d:raster rName="Office3DRenderer" rVer="16.0.8326">
                    <am3d:blip r:embed="rId7"/>
                  </am3d:raster>
                  <am3d:objViewport viewportSz="29681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B Model 6">
                <a:extLst>
                  <a:ext uri="{FF2B5EF4-FFF2-40B4-BE49-F238E27FC236}">
                    <a16:creationId xmlns:a16="http://schemas.microsoft.com/office/drawing/2014/main" id="{890BD5C5-7D4B-41B3-919B-243565EA0941}"/>
                  </a:ext>
                </a:extLst>
              </p:cNvPr>
              <p:cNvPicPr>
                <a:picLocks noGrp="1" noRot="1" noChangeAspect="1" noMove="1" noResize="1" noEditPoints="1" noAdjustHandles="1" noChangeArrowheads="1" noChangeShapeType="1" noCrop="1"/>
              </p:cNvPicPr>
              <p:nvPr/>
            </p:nvPicPr>
            <p:blipFill>
              <a:blip r:embed="rId7"/>
              <a:stretch>
                <a:fillRect/>
              </a:stretch>
            </p:blipFill>
            <p:spPr>
              <a:xfrm>
                <a:off x="4046153" y="4664888"/>
                <a:ext cx="2081352" cy="2081352"/>
              </a:xfrm>
              <a:prstGeom prst="rect">
                <a:avLst/>
              </a:prstGeom>
            </p:spPr>
          </p:pic>
        </mc:Fallback>
      </mc:AlternateContent>
      <p:pic>
        <p:nvPicPr>
          <p:cNvPr id="9" name="Resim 8">
            <a:extLst>
              <a:ext uri="{FF2B5EF4-FFF2-40B4-BE49-F238E27FC236}">
                <a16:creationId xmlns:a16="http://schemas.microsoft.com/office/drawing/2014/main" id="{D1BFCEE8-4778-4770-8DE1-F746CE7E41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53079" y="4664888"/>
            <a:ext cx="2286000" cy="2286000"/>
          </a:xfrm>
          <a:prstGeom prst="rect">
            <a:avLst/>
          </a:prstGeom>
        </p:spPr>
      </p:pic>
      <p:sp>
        <p:nvSpPr>
          <p:cNvPr id="10" name="Metin kutusu 9">
            <a:extLst>
              <a:ext uri="{FF2B5EF4-FFF2-40B4-BE49-F238E27FC236}">
                <a16:creationId xmlns:a16="http://schemas.microsoft.com/office/drawing/2014/main" id="{1D922F93-5D0D-4B4C-A5D4-3BB2F2EA53E6}"/>
              </a:ext>
            </a:extLst>
          </p:cNvPr>
          <p:cNvSpPr txBox="1"/>
          <p:nvPr/>
        </p:nvSpPr>
        <p:spPr>
          <a:xfrm flipH="1">
            <a:off x="2428550" y="1513686"/>
            <a:ext cx="7917092" cy="2677656"/>
          </a:xfrm>
          <a:prstGeom prst="rect">
            <a:avLst/>
          </a:prstGeom>
          <a:noFill/>
        </p:spPr>
        <p:txBody>
          <a:bodyPr wrap="square" rtlCol="0">
            <a:spAutoFit/>
          </a:bodyPr>
          <a:lstStyle/>
          <a:p>
            <a:pPr algn="just"/>
            <a:r>
              <a:rPr lang="tr-TR" sz="2400" dirty="0">
                <a:solidFill>
                  <a:schemeClr val="bg1"/>
                </a:solidFill>
                <a:latin typeface="Times New Roman" panose="02020603050405020304" pitchFamily="18" charset="0"/>
                <a:cs typeface="Times New Roman" panose="02020603050405020304" pitchFamily="18" charset="0"/>
              </a:rPr>
              <a:t>Linux'ta masaüstü ortamını kişiselleştirmek için temayı değiştirebilir, duvar kağıdını özelleştirebilir ve panel/görev çubuğu ayarlarını düzenleyebilirsin. Pencere yöneticisi özelliklerini değiştirerek kullanım deneyimini iyileştirebilir ve sık kullandığın işlemler için özel </a:t>
            </a:r>
            <a:r>
              <a:rPr lang="tr-TR" sz="2400" dirty="0" err="1">
                <a:solidFill>
                  <a:schemeClr val="bg1"/>
                </a:solidFill>
                <a:latin typeface="Times New Roman" panose="02020603050405020304" pitchFamily="18" charset="0"/>
                <a:cs typeface="Times New Roman" panose="02020603050405020304" pitchFamily="18" charset="0"/>
              </a:rPr>
              <a:t>kısayol</a:t>
            </a:r>
            <a:r>
              <a:rPr lang="tr-TR" sz="2400" dirty="0">
                <a:solidFill>
                  <a:schemeClr val="bg1"/>
                </a:solidFill>
                <a:latin typeface="Times New Roman" panose="02020603050405020304" pitchFamily="18" charset="0"/>
                <a:cs typeface="Times New Roman" panose="02020603050405020304" pitchFamily="18" charset="0"/>
              </a:rPr>
              <a:t> tuşları ekleyerek hız kazanabilirsin. Bu basit adımlar, Linux masaüstünü kendi tarzına göre özelleştirmen için yeterli olacaktır.</a:t>
            </a:r>
          </a:p>
        </p:txBody>
      </p:sp>
      <p:pic>
        <p:nvPicPr>
          <p:cNvPr id="11" name="Resim 10">
            <a:extLst>
              <a:ext uri="{FF2B5EF4-FFF2-40B4-BE49-F238E27FC236}">
                <a16:creationId xmlns:a16="http://schemas.microsoft.com/office/drawing/2014/main" id="{3445ADAE-4EC9-4060-A1F0-D6254EE91F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6977812"/>
            <a:ext cx="2135708" cy="2135708"/>
          </a:xfrm>
          <a:prstGeom prst="rect">
            <a:avLst/>
          </a:prstGeom>
        </p:spPr>
      </p:pic>
      <p:pic>
        <p:nvPicPr>
          <p:cNvPr id="12" name="Resim 11">
            <a:extLst>
              <a:ext uri="{FF2B5EF4-FFF2-40B4-BE49-F238E27FC236}">
                <a16:creationId xmlns:a16="http://schemas.microsoft.com/office/drawing/2014/main" id="{2A67A5F7-1953-497D-8ABC-F5A7B5A259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085" y="9289205"/>
            <a:ext cx="2360906" cy="2360906"/>
          </a:xfrm>
          <a:prstGeom prst="rect">
            <a:avLst/>
          </a:prstGeom>
        </p:spPr>
      </p:pic>
      <p:pic>
        <p:nvPicPr>
          <p:cNvPr id="13" name="Resim 12">
            <a:extLst>
              <a:ext uri="{FF2B5EF4-FFF2-40B4-BE49-F238E27FC236}">
                <a16:creationId xmlns:a16="http://schemas.microsoft.com/office/drawing/2014/main" id="{86062A6B-5771-4C9D-9E32-C68277CBE9E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705521" y="7476587"/>
            <a:ext cx="2317413" cy="2273018"/>
          </a:xfrm>
          <a:prstGeom prst="rect">
            <a:avLst/>
          </a:prstGeom>
        </p:spPr>
      </p:pic>
      <p:pic>
        <p:nvPicPr>
          <p:cNvPr id="14" name="Resim 13">
            <a:extLst>
              <a:ext uri="{FF2B5EF4-FFF2-40B4-BE49-F238E27FC236}">
                <a16:creationId xmlns:a16="http://schemas.microsoft.com/office/drawing/2014/main" id="{53CCA3B4-8034-430C-B448-0E9EBB8528F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38586" y="9749605"/>
            <a:ext cx="1651281" cy="2174187"/>
          </a:xfrm>
          <a:prstGeom prst="rect">
            <a:avLst/>
          </a:prstGeom>
        </p:spPr>
      </p:pic>
      <p:pic>
        <p:nvPicPr>
          <p:cNvPr id="15" name="Resim 14">
            <a:extLst>
              <a:ext uri="{FF2B5EF4-FFF2-40B4-BE49-F238E27FC236}">
                <a16:creationId xmlns:a16="http://schemas.microsoft.com/office/drawing/2014/main" id="{206EE6DA-D282-42D3-8298-0E9D1F1A662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01462" y="10076292"/>
            <a:ext cx="2370343" cy="2370343"/>
          </a:xfrm>
          <a:prstGeom prst="rect">
            <a:avLst/>
          </a:prstGeom>
        </p:spPr>
      </p:pic>
      <p:pic>
        <p:nvPicPr>
          <p:cNvPr id="16" name="Resim 15">
            <a:extLst>
              <a:ext uri="{FF2B5EF4-FFF2-40B4-BE49-F238E27FC236}">
                <a16:creationId xmlns:a16="http://schemas.microsoft.com/office/drawing/2014/main" id="{8CA0E7DF-C3ED-4566-B2A1-98A1966838D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29345" y="6858000"/>
            <a:ext cx="2996565" cy="2996565"/>
          </a:xfrm>
          <a:prstGeom prst="rect">
            <a:avLst/>
          </a:prstGeom>
        </p:spPr>
      </p:pic>
    </p:spTree>
    <p:extLst>
      <p:ext uri="{BB962C8B-B14F-4D97-AF65-F5344CB8AC3E}">
        <p14:creationId xmlns:p14="http://schemas.microsoft.com/office/powerpoint/2010/main" val="27971007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09262E-AB8E-47E0-AF5E-0D0DD74FF6A8}"/>
              </a:ext>
            </a:extLst>
          </p:cNvPr>
          <p:cNvSpPr>
            <a:spLocks noGrp="1"/>
          </p:cNvSpPr>
          <p:nvPr>
            <p:ph type="title"/>
          </p:nvPr>
        </p:nvSpPr>
        <p:spPr>
          <a:xfrm>
            <a:off x="2725420" y="273685"/>
            <a:ext cx="6741160" cy="1325563"/>
          </a:xfrm>
        </p:spPr>
        <p:txBody>
          <a:bodyPr/>
          <a:lstStyle/>
          <a:p>
            <a:r>
              <a:rPr lang="tr-TR" dirty="0">
                <a:solidFill>
                  <a:schemeClr val="bg1"/>
                </a:solidFill>
                <a:latin typeface="Times New Roman" panose="02020603050405020304" pitchFamily="18" charset="0"/>
                <a:cs typeface="Times New Roman" panose="02020603050405020304" pitchFamily="18" charset="0"/>
              </a:rPr>
              <a:t>4.Paket Yöneticileri</a:t>
            </a:r>
          </a:p>
        </p:txBody>
      </p:sp>
      <p:pic>
        <p:nvPicPr>
          <p:cNvPr id="6" name="İçerik Yer Tutucusu 5">
            <a:extLst>
              <a:ext uri="{FF2B5EF4-FFF2-40B4-BE49-F238E27FC236}">
                <a16:creationId xmlns:a16="http://schemas.microsoft.com/office/drawing/2014/main" id="{F6E1841C-2FB8-4738-A21B-3517B6C950FC}"/>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4623" y="6954366"/>
            <a:ext cx="1944844" cy="2360906"/>
          </a:xfrm>
        </p:spPr>
      </p:pic>
      <mc:AlternateContent xmlns:mc="http://schemas.openxmlformats.org/markup-compatibility/2006">
        <mc:Choice xmlns:am3d="http://schemas.microsoft.com/office/drawing/2017/model3d" Requires="am3d">
          <p:graphicFrame>
            <p:nvGraphicFramePr>
              <p:cNvPr id="4" name="3B Model 3">
                <a:extLst>
                  <a:ext uri="{FF2B5EF4-FFF2-40B4-BE49-F238E27FC236}">
                    <a16:creationId xmlns:a16="http://schemas.microsoft.com/office/drawing/2014/main" id="{534F7581-62A0-4978-AAEB-A5BB5031EF35}"/>
                  </a:ext>
                </a:extLst>
              </p:cNvPr>
              <p:cNvGraphicFramePr>
                <a:graphicFrameLocks noChangeAspect="1"/>
              </p:cNvGraphicFramePr>
              <p:nvPr>
                <p:extLst>
                  <p:ext uri="{D42A27DB-BD31-4B8C-83A1-F6EECF244321}">
                    <p14:modId xmlns:p14="http://schemas.microsoft.com/office/powerpoint/2010/main" val="4089334576"/>
                  </p:ext>
                </p:extLst>
              </p:nvPr>
            </p:nvGraphicFramePr>
            <p:xfrm>
              <a:off x="-114236" y="4430459"/>
              <a:ext cx="1408924" cy="2456100"/>
            </p:xfrm>
            <a:graphic>
              <a:graphicData uri="http://schemas.microsoft.com/office/drawing/2017/model3d">
                <am3d:model3d r:embed="rId4">
                  <am3d:spPr>
                    <a:xfrm>
                      <a:off x="0" y="0"/>
                      <a:ext cx="1408924" cy="2456100"/>
                    </a:xfrm>
                    <a:prstGeom prst="rect">
                      <a:avLst/>
                    </a:prstGeom>
                  </am3d:spPr>
                  <am3d:camera>
                    <am3d:pos x="0" y="0" z="63536210"/>
                    <am3d:up dx="0" dy="36000000" dz="0"/>
                    <am3d:lookAt x="0" y="0" z="0"/>
                    <am3d:perspective fov="2700000"/>
                  </am3d:camera>
                  <am3d:trans>
                    <am3d:meterPerModelUnit n="10666" d="1000000"/>
                    <am3d:preTrans dx="-10711" dy="-17737504" dz="3535889"/>
                    <am3d:scale>
                      <am3d:sx n="1000000" d="1000000"/>
                      <am3d:sy n="1000000" d="1000000"/>
                      <am3d:sz n="1000000" d="1000000"/>
                    </am3d:scale>
                    <am3d:rot ax="486669" ay="3487517" az="414030"/>
                    <am3d:postTrans dx="0" dy="0" dz="0"/>
                  </am3d:trans>
                  <am3d:raster rName="Office3DRenderer" rVer="16.0.8326">
                    <am3d:blip r:embed="rId5"/>
                  </am3d:raster>
                  <am3d:objViewport viewportSz="29892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B Model 3">
                <a:extLst>
                  <a:ext uri="{FF2B5EF4-FFF2-40B4-BE49-F238E27FC236}">
                    <a16:creationId xmlns:a16="http://schemas.microsoft.com/office/drawing/2014/main" id="{534F7581-62A0-4978-AAEB-A5BB5031EF35}"/>
                  </a:ext>
                </a:extLst>
              </p:cNvPr>
              <p:cNvPicPr>
                <a:picLocks noGrp="1" noRot="1" noChangeAspect="1" noMove="1" noResize="1" noEditPoints="1" noAdjustHandles="1" noChangeArrowheads="1" noChangeShapeType="1" noCrop="1"/>
              </p:cNvPicPr>
              <p:nvPr/>
            </p:nvPicPr>
            <p:blipFill>
              <a:blip r:embed="rId5"/>
              <a:stretch>
                <a:fillRect/>
              </a:stretch>
            </p:blipFill>
            <p:spPr>
              <a:xfrm>
                <a:off x="-114236" y="4430459"/>
                <a:ext cx="1408924" cy="245610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B Model 6">
                <a:extLst>
                  <a:ext uri="{FF2B5EF4-FFF2-40B4-BE49-F238E27FC236}">
                    <a16:creationId xmlns:a16="http://schemas.microsoft.com/office/drawing/2014/main" id="{890BD5C5-7D4B-41B3-919B-243565EA0941}"/>
                  </a:ext>
                </a:extLst>
              </p:cNvPr>
              <p:cNvGraphicFramePr>
                <a:graphicFrameLocks noChangeAspect="1"/>
              </p:cNvGraphicFramePr>
              <p:nvPr>
                <p:extLst>
                  <p:ext uri="{D42A27DB-BD31-4B8C-83A1-F6EECF244321}">
                    <p14:modId xmlns:p14="http://schemas.microsoft.com/office/powerpoint/2010/main" val="1659130451"/>
                  </p:ext>
                </p:extLst>
              </p:nvPr>
            </p:nvGraphicFramePr>
            <p:xfrm>
              <a:off x="3961296" y="7237648"/>
              <a:ext cx="2188055" cy="2073895"/>
            </p:xfrm>
            <a:graphic>
              <a:graphicData uri="http://schemas.microsoft.com/office/drawing/2017/model3d">
                <am3d:model3d r:embed="rId6">
                  <am3d:spPr>
                    <a:xfrm>
                      <a:off x="0" y="0"/>
                      <a:ext cx="2188055" cy="2073895"/>
                    </a:xfrm>
                    <a:prstGeom prst="rect">
                      <a:avLst/>
                    </a:prstGeom>
                  </am3d:spPr>
                  <am3d:camera>
                    <am3d:pos x="0" y="0" z="66988667"/>
                    <am3d:up dx="0" dy="36000000" dz="0"/>
                    <am3d:lookAt x="0" y="0" z="0"/>
                    <am3d:perspective fov="2700000"/>
                  </am3d:camera>
                  <am3d:trans>
                    <am3d:meterPerModelUnit n="220610" d="1000000"/>
                    <am3d:preTrans dx="-2834329" dy="0" dz="-2898187"/>
                    <am3d:scale>
                      <am3d:sx n="1000000" d="1000000"/>
                      <am3d:sy n="1000000" d="1000000"/>
                      <am3d:sz n="1000000" d="1000000"/>
                    </am3d:scale>
                    <am3d:rot ax="-5921708" ay="1918016" az="-6366735"/>
                    <am3d:postTrans dx="0" dy="0" dz="0"/>
                  </am3d:trans>
                  <am3d:raster rName="Office3DRenderer" rVer="16.0.8326">
                    <am3d:blip r:embed="rId7"/>
                  </am3d:raster>
                  <am3d:objViewport viewportSz="29681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B Model 6">
                <a:extLst>
                  <a:ext uri="{FF2B5EF4-FFF2-40B4-BE49-F238E27FC236}">
                    <a16:creationId xmlns:a16="http://schemas.microsoft.com/office/drawing/2014/main" id="{890BD5C5-7D4B-41B3-919B-243565EA0941}"/>
                  </a:ext>
                </a:extLst>
              </p:cNvPr>
              <p:cNvPicPr>
                <a:picLocks noGrp="1" noRot="1" noChangeAspect="1" noMove="1" noResize="1" noEditPoints="1" noAdjustHandles="1" noChangeArrowheads="1" noChangeShapeType="1" noCrop="1"/>
              </p:cNvPicPr>
              <p:nvPr/>
            </p:nvPicPr>
            <p:blipFill>
              <a:blip r:embed="rId7"/>
              <a:stretch>
                <a:fillRect/>
              </a:stretch>
            </p:blipFill>
            <p:spPr>
              <a:xfrm>
                <a:off x="3961296" y="7237648"/>
                <a:ext cx="2188055" cy="2073895"/>
              </a:xfrm>
              <a:prstGeom prst="rect">
                <a:avLst/>
              </a:prstGeom>
            </p:spPr>
          </p:pic>
        </mc:Fallback>
      </mc:AlternateContent>
      <p:pic>
        <p:nvPicPr>
          <p:cNvPr id="9" name="Resim 8">
            <a:extLst>
              <a:ext uri="{FF2B5EF4-FFF2-40B4-BE49-F238E27FC236}">
                <a16:creationId xmlns:a16="http://schemas.microsoft.com/office/drawing/2014/main" id="{D1BFCEE8-4778-4770-8DE1-F746CE7E41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1574" y="7233920"/>
            <a:ext cx="2286000" cy="2286000"/>
          </a:xfrm>
          <a:prstGeom prst="rect">
            <a:avLst/>
          </a:prstGeom>
        </p:spPr>
      </p:pic>
      <p:sp>
        <p:nvSpPr>
          <p:cNvPr id="10" name="Metin kutusu 9">
            <a:extLst>
              <a:ext uri="{FF2B5EF4-FFF2-40B4-BE49-F238E27FC236}">
                <a16:creationId xmlns:a16="http://schemas.microsoft.com/office/drawing/2014/main" id="{1D922F93-5D0D-4B4C-A5D4-3BB2F2EA53E6}"/>
              </a:ext>
            </a:extLst>
          </p:cNvPr>
          <p:cNvSpPr txBox="1"/>
          <p:nvPr/>
        </p:nvSpPr>
        <p:spPr>
          <a:xfrm flipH="1">
            <a:off x="247482" y="1599151"/>
            <a:ext cx="5106838" cy="3785652"/>
          </a:xfrm>
          <a:prstGeom prst="rect">
            <a:avLst/>
          </a:prstGeom>
          <a:noFill/>
        </p:spPr>
        <p:txBody>
          <a:bodyPr wrap="square" rtlCol="0">
            <a:spAutoFit/>
          </a:bodyPr>
          <a:lstStyle/>
          <a:p>
            <a:pPr algn="just"/>
            <a:r>
              <a:rPr lang="tr-TR" sz="2400" dirty="0">
                <a:solidFill>
                  <a:schemeClr val="bg1"/>
                </a:solidFill>
                <a:latin typeface="Times New Roman" panose="02020603050405020304" pitchFamily="18" charset="0"/>
                <a:cs typeface="Times New Roman" panose="02020603050405020304" pitchFamily="18" charset="0"/>
              </a:rPr>
              <a:t>Linux paket yöneticileri, yazılımı kolayca yönetmeyi sağlayan araçlardır. Depo sistemleri üzerinden çalışarak kullanıcılara geniş bir yazılım yelpazesi sunarlar. Apt, </a:t>
            </a:r>
            <a:r>
              <a:rPr lang="tr-TR" sz="2400" dirty="0" err="1">
                <a:solidFill>
                  <a:schemeClr val="bg1"/>
                </a:solidFill>
                <a:latin typeface="Times New Roman" panose="02020603050405020304" pitchFamily="18" charset="0"/>
                <a:cs typeface="Times New Roman" panose="02020603050405020304" pitchFamily="18" charset="0"/>
              </a:rPr>
              <a:t>Snap</a:t>
            </a:r>
            <a:r>
              <a:rPr lang="tr-TR" sz="2400" dirty="0">
                <a:solidFill>
                  <a:schemeClr val="bg1"/>
                </a:solidFill>
                <a:latin typeface="Times New Roman" panose="02020603050405020304" pitchFamily="18" charset="0"/>
                <a:cs typeface="Times New Roman" panose="02020603050405020304" pitchFamily="18" charset="0"/>
              </a:rPr>
              <a:t> ve </a:t>
            </a:r>
            <a:r>
              <a:rPr lang="tr-TR" sz="2400" dirty="0" err="1">
                <a:solidFill>
                  <a:schemeClr val="bg1"/>
                </a:solidFill>
                <a:latin typeface="Times New Roman" panose="02020603050405020304" pitchFamily="18" charset="0"/>
                <a:cs typeface="Times New Roman" panose="02020603050405020304" pitchFamily="18" charset="0"/>
              </a:rPr>
              <a:t>Flatpak</a:t>
            </a:r>
            <a:r>
              <a:rPr lang="tr-TR" sz="2400" dirty="0">
                <a:solidFill>
                  <a:schemeClr val="bg1"/>
                </a:solidFill>
                <a:latin typeface="Times New Roman" panose="02020603050405020304" pitchFamily="18" charset="0"/>
                <a:cs typeface="Times New Roman" panose="02020603050405020304" pitchFamily="18" charset="0"/>
              </a:rPr>
              <a:t> gibi örnekler, kullanıcıların terminal veya grafik </a:t>
            </a:r>
            <a:r>
              <a:rPr lang="tr-TR" sz="2400" dirty="0" err="1">
                <a:solidFill>
                  <a:schemeClr val="bg1"/>
                </a:solidFill>
                <a:latin typeface="Times New Roman" panose="02020603050405020304" pitchFamily="18" charset="0"/>
                <a:cs typeface="Times New Roman" panose="02020603050405020304" pitchFamily="18" charset="0"/>
              </a:rPr>
              <a:t>arayüzle</a:t>
            </a:r>
            <a:r>
              <a:rPr lang="tr-TR" sz="2400" dirty="0">
                <a:solidFill>
                  <a:schemeClr val="bg1"/>
                </a:solidFill>
                <a:latin typeface="Times New Roman" panose="02020603050405020304" pitchFamily="18" charset="0"/>
                <a:cs typeface="Times New Roman" panose="02020603050405020304" pitchFamily="18" charset="0"/>
              </a:rPr>
              <a:t> hızlıca işlem yapmalarını sağlar. Bu yöneticiler, bağımlılıkları düzenler, güvenlik sağlar ve sistemde yazılım tutarlılığını korur.</a:t>
            </a:r>
          </a:p>
        </p:txBody>
      </p:sp>
      <p:pic>
        <p:nvPicPr>
          <p:cNvPr id="15" name="Resim 14">
            <a:extLst>
              <a:ext uri="{FF2B5EF4-FFF2-40B4-BE49-F238E27FC236}">
                <a16:creationId xmlns:a16="http://schemas.microsoft.com/office/drawing/2014/main" id="{1DE540C3-6BEE-4C7E-A5C5-B83A6E163D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1408" y="3713704"/>
            <a:ext cx="2370343" cy="2370343"/>
          </a:xfrm>
          <a:prstGeom prst="rect">
            <a:avLst/>
          </a:prstGeom>
        </p:spPr>
      </p:pic>
      <p:pic>
        <p:nvPicPr>
          <p:cNvPr id="17" name="Resim 16">
            <a:extLst>
              <a:ext uri="{FF2B5EF4-FFF2-40B4-BE49-F238E27FC236}">
                <a16:creationId xmlns:a16="http://schemas.microsoft.com/office/drawing/2014/main" id="{B5941B19-7ECF-4DA8-B11F-5D8F5C92BE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09291" y="495412"/>
            <a:ext cx="2996565" cy="2996565"/>
          </a:xfrm>
          <a:prstGeom prst="rect">
            <a:avLst/>
          </a:prstGeom>
        </p:spPr>
      </p:pic>
      <p:pic>
        <p:nvPicPr>
          <p:cNvPr id="19" name="Resim 18">
            <a:extLst>
              <a:ext uri="{FF2B5EF4-FFF2-40B4-BE49-F238E27FC236}">
                <a16:creationId xmlns:a16="http://schemas.microsoft.com/office/drawing/2014/main" id="{CA13A1F4-11BA-45E4-A3D7-10B8AA1ABB0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1648" y="7092315"/>
            <a:ext cx="6868115" cy="6858000"/>
          </a:xfrm>
          <a:prstGeom prst="rect">
            <a:avLst/>
          </a:prstGeom>
        </p:spPr>
      </p:pic>
    </p:spTree>
    <p:extLst>
      <p:ext uri="{BB962C8B-B14F-4D97-AF65-F5344CB8AC3E}">
        <p14:creationId xmlns:p14="http://schemas.microsoft.com/office/powerpoint/2010/main" val="21057085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TotalTime>
  <Words>565</Words>
  <Application>Microsoft Office PowerPoint</Application>
  <PresentationFormat>Geniş ekran</PresentationFormat>
  <Paragraphs>37</Paragraphs>
  <Slides>14</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14</vt:i4>
      </vt:variant>
    </vt:vector>
  </HeadingPairs>
  <TitlesOfParts>
    <vt:vector size="19" baseType="lpstr">
      <vt:lpstr>Arial</vt:lpstr>
      <vt:lpstr>Calibri</vt:lpstr>
      <vt:lpstr>Calibri Light</vt:lpstr>
      <vt:lpstr>Times New Roman</vt:lpstr>
      <vt:lpstr>Office Teması</vt:lpstr>
      <vt:lpstr>8 Nedenle Linux Windowsdan Daha İyi</vt:lpstr>
      <vt:lpstr>Linux Nedir</vt:lpstr>
      <vt:lpstr>Windows Nedir</vt:lpstr>
      <vt:lpstr>İşletim Sistemi Nedir</vt:lpstr>
      <vt:lpstr>8 Neden:</vt:lpstr>
      <vt:lpstr>1.Özgür Yazılım </vt:lpstr>
      <vt:lpstr>2.Yazılım Çeşitliliği</vt:lpstr>
      <vt:lpstr>3.Kişiselleştirme Seçenekleri</vt:lpstr>
      <vt:lpstr>4.Paket Yöneticileri</vt:lpstr>
      <vt:lpstr>5.Performans Artışı</vt:lpstr>
      <vt:lpstr>6.Mahremiyet Ve Güvenlik</vt:lpstr>
      <vt:lpstr>7. Komut Satırı Kullanımı</vt:lpstr>
      <vt:lpstr>8. İnternet Şakaları</vt:lpstr>
      <vt:lpstr>İŞTE BU YÜZDEN LİNUX WİNDOWSDAN DAHA İYİ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 Nedenle Linux Windowsdan Daha İyi</dc:title>
  <dc:creator>Efe Kerem EFEKAN</dc:creator>
  <cp:lastModifiedBy>Efe Kerem EFEKAN</cp:lastModifiedBy>
  <cp:revision>3</cp:revision>
  <dcterms:created xsi:type="dcterms:W3CDTF">2023-12-17T09:23:16Z</dcterms:created>
  <dcterms:modified xsi:type="dcterms:W3CDTF">2023-12-17T13:58:21Z</dcterms:modified>
</cp:coreProperties>
</file>